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1"/>
  </p:sldMasterIdLst>
  <p:notesMasterIdLst>
    <p:notesMasterId r:id="rId55"/>
  </p:notesMasterIdLst>
  <p:sldIdLst>
    <p:sldId id="381" r:id="rId2"/>
    <p:sldId id="325" r:id="rId3"/>
    <p:sldId id="418" r:id="rId4"/>
    <p:sldId id="383" r:id="rId5"/>
    <p:sldId id="429" r:id="rId6"/>
    <p:sldId id="385" r:id="rId7"/>
    <p:sldId id="430" r:id="rId8"/>
    <p:sldId id="431" r:id="rId9"/>
    <p:sldId id="432" r:id="rId10"/>
    <p:sldId id="433" r:id="rId11"/>
    <p:sldId id="448" r:id="rId12"/>
    <p:sldId id="449" r:id="rId13"/>
    <p:sldId id="450" r:id="rId14"/>
    <p:sldId id="410" r:id="rId15"/>
    <p:sldId id="404" r:id="rId16"/>
    <p:sldId id="420" r:id="rId17"/>
    <p:sldId id="434" r:id="rId18"/>
    <p:sldId id="435" r:id="rId19"/>
    <p:sldId id="436" r:id="rId20"/>
    <p:sldId id="437" r:id="rId21"/>
    <p:sldId id="446" r:id="rId22"/>
    <p:sldId id="447" r:id="rId23"/>
    <p:sldId id="419" r:id="rId24"/>
    <p:sldId id="408" r:id="rId25"/>
    <p:sldId id="421" r:id="rId26"/>
    <p:sldId id="422" r:id="rId27"/>
    <p:sldId id="439" r:id="rId28"/>
    <p:sldId id="440" r:id="rId29"/>
    <p:sldId id="441" r:id="rId30"/>
    <p:sldId id="442" r:id="rId31"/>
    <p:sldId id="444" r:id="rId32"/>
    <p:sldId id="445" r:id="rId33"/>
    <p:sldId id="424" r:id="rId34"/>
    <p:sldId id="411" r:id="rId35"/>
    <p:sldId id="425" r:id="rId36"/>
    <p:sldId id="438" r:id="rId37"/>
    <p:sldId id="443" r:id="rId38"/>
    <p:sldId id="412" r:id="rId39"/>
    <p:sldId id="456" r:id="rId40"/>
    <p:sldId id="426" r:id="rId41"/>
    <p:sldId id="428" r:id="rId42"/>
    <p:sldId id="457" r:id="rId43"/>
    <p:sldId id="458" r:id="rId44"/>
    <p:sldId id="451" r:id="rId45"/>
    <p:sldId id="453" r:id="rId46"/>
    <p:sldId id="454" r:id="rId47"/>
    <p:sldId id="459" r:id="rId48"/>
    <p:sldId id="460" r:id="rId49"/>
    <p:sldId id="461" r:id="rId50"/>
    <p:sldId id="462" r:id="rId51"/>
    <p:sldId id="463" r:id="rId52"/>
    <p:sldId id="464" r:id="rId53"/>
    <p:sldId id="401" r:id="rId54"/>
  </p:sldIdLst>
  <p:sldSz cx="9144000" cy="6858000" type="screen4x3"/>
  <p:notesSz cx="6858000" cy="9144000"/>
  <p:embeddedFontLst>
    <p:embeddedFont>
      <p:font typeface="Century Gothic" panose="020B0502020202020204" pitchFamily="34" charset="0"/>
      <p:regular r:id="rId56"/>
      <p:bold r:id="rId57"/>
      <p:italic r:id="rId58"/>
      <p:boldItalic r:id="rId59"/>
    </p:embeddedFont>
    <p:embeddedFont>
      <p:font typeface="Cambria Math" panose="02040503050406030204" pitchFamily="18" charset="0"/>
      <p:regular r:id="rId60"/>
    </p:embeddedFont>
    <p:embeddedFont>
      <p:font typeface="Calibri" panose="020F0502020204030204" pitchFamily="34" charset="0"/>
      <p:regular r:id="rId61"/>
      <p:bold r:id="rId62"/>
      <p:italic r:id="rId63"/>
      <p:boldItalic r:id="rId64"/>
    </p:embeddedFont>
    <p:embeddedFont>
      <p:font typeface="Wingdings 2" panose="05020102010507070707" pitchFamily="18" charset="2"/>
      <p:regular r:id="rId65"/>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3034"/>
    <a:srgbClr val="A8CD1F"/>
    <a:srgbClr val="92B21B"/>
    <a:srgbClr val="789218"/>
    <a:srgbClr val="99BD15"/>
    <a:srgbClr val="84A311"/>
    <a:srgbClr val="89AA12"/>
    <a:srgbClr val="8DAE12"/>
    <a:srgbClr val="819F11"/>
    <a:srgbClr val="6B84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965" autoAdjust="0"/>
  </p:normalViewPr>
  <p:slideViewPr>
    <p:cSldViewPr snapToGrid="0">
      <p:cViewPr varScale="1">
        <p:scale>
          <a:sx n="104" d="100"/>
          <a:sy n="104" d="100"/>
        </p:scale>
        <p:origin x="1728" y="102"/>
      </p:cViewPr>
      <p:guideLst>
        <p:guide orient="horz" pos="204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ES" sz="1600" baseline="0" dirty="0" err="1"/>
              <a:t>Heat</a:t>
            </a:r>
            <a:r>
              <a:rPr lang="es-ES" sz="1600" baseline="0" dirty="0"/>
              <a:t> </a:t>
            </a:r>
            <a:r>
              <a:rPr lang="es-ES" sz="1600" baseline="0" dirty="0" err="1"/>
              <a:t>Pump</a:t>
            </a:r>
            <a:r>
              <a:rPr lang="es-ES" sz="1600" baseline="0" dirty="0"/>
              <a:t> </a:t>
            </a:r>
            <a:r>
              <a:rPr lang="es-ES" sz="1600" baseline="0" dirty="0" err="1"/>
              <a:t>Model</a:t>
            </a:r>
            <a:r>
              <a:rPr lang="es-ES" sz="1600" baseline="0" dirty="0"/>
              <a:t> 1</a:t>
            </a:r>
            <a:endParaRPr lang="es-ES" sz="1600" dirty="0"/>
          </a:p>
        </c:rich>
      </c:tx>
      <c:overlay val="0"/>
    </c:title>
    <c:autoTitleDeleted val="0"/>
    <c:plotArea>
      <c:layout/>
      <c:barChart>
        <c:barDir val="bar"/>
        <c:grouping val="clustered"/>
        <c:varyColors val="0"/>
        <c:ser>
          <c:idx val="0"/>
          <c:order val="0"/>
          <c:tx>
            <c:strRef>
              <c:f>Hoja1!$B$1</c:f>
              <c:strCache>
                <c:ptCount val="1"/>
                <c:pt idx="0">
                  <c:v>Exp</c:v>
                </c:pt>
              </c:strCache>
            </c:strRef>
          </c:tx>
          <c:invertIfNegative val="0"/>
          <c:cat>
            <c:strRef>
              <c:f>Hoja1!$A$2:$A$3</c:f>
              <c:strCache>
                <c:ptCount val="2"/>
                <c:pt idx="0">
                  <c:v>Evaporator</c:v>
                </c:pt>
                <c:pt idx="1">
                  <c:v>Condenser</c:v>
                </c:pt>
              </c:strCache>
            </c:strRef>
          </c:cat>
          <c:val>
            <c:numRef>
              <c:f>Hoja1!$B$2:$B$3</c:f>
              <c:numCache>
                <c:formatCode>General</c:formatCode>
                <c:ptCount val="2"/>
                <c:pt idx="0">
                  <c:v>95</c:v>
                </c:pt>
                <c:pt idx="1">
                  <c:v>75</c:v>
                </c:pt>
              </c:numCache>
            </c:numRef>
          </c:val>
          <c:extLst>
            <c:ext xmlns:c16="http://schemas.microsoft.com/office/drawing/2014/chart" uri="{C3380CC4-5D6E-409C-BE32-E72D297353CC}">
              <c16:uniqueId val="{00000000-E979-4999-80BE-8B796BEC851F}"/>
            </c:ext>
          </c:extLst>
        </c:ser>
        <c:ser>
          <c:idx val="1"/>
          <c:order val="1"/>
          <c:tx>
            <c:strRef>
              <c:f>Hoja1!$C$1</c:f>
              <c:strCache>
                <c:ptCount val="1"/>
                <c:pt idx="0">
                  <c:v>Model</c:v>
                </c:pt>
              </c:strCache>
            </c:strRef>
          </c:tx>
          <c:invertIfNegative val="0"/>
          <c:cat>
            <c:strRef>
              <c:f>Hoja1!$A$2:$A$3</c:f>
              <c:strCache>
                <c:ptCount val="2"/>
                <c:pt idx="0">
                  <c:v>Evaporator</c:v>
                </c:pt>
                <c:pt idx="1">
                  <c:v>Condenser</c:v>
                </c:pt>
              </c:strCache>
            </c:strRef>
          </c:cat>
          <c:val>
            <c:numRef>
              <c:f>Hoja1!$C$2:$C$3</c:f>
              <c:numCache>
                <c:formatCode>General</c:formatCode>
                <c:ptCount val="2"/>
                <c:pt idx="0">
                  <c:v>30</c:v>
                </c:pt>
                <c:pt idx="1">
                  <c:v>59</c:v>
                </c:pt>
              </c:numCache>
            </c:numRef>
          </c:val>
          <c:extLst>
            <c:ext xmlns:c16="http://schemas.microsoft.com/office/drawing/2014/chart" uri="{C3380CC4-5D6E-409C-BE32-E72D297353CC}">
              <c16:uniqueId val="{00000001-E979-4999-80BE-8B796BEC851F}"/>
            </c:ext>
          </c:extLst>
        </c:ser>
        <c:dLbls>
          <c:showLegendKey val="0"/>
          <c:showVal val="0"/>
          <c:showCatName val="0"/>
          <c:showSerName val="0"/>
          <c:showPercent val="0"/>
          <c:showBubbleSize val="0"/>
        </c:dLbls>
        <c:gapWidth val="150"/>
        <c:axId val="76012160"/>
        <c:axId val="91722112"/>
      </c:barChart>
      <c:catAx>
        <c:axId val="76012160"/>
        <c:scaling>
          <c:orientation val="minMax"/>
        </c:scaling>
        <c:delete val="0"/>
        <c:axPos val="l"/>
        <c:numFmt formatCode="General" sourceLinked="0"/>
        <c:majorTickMark val="none"/>
        <c:minorTickMark val="none"/>
        <c:tickLblPos val="nextTo"/>
        <c:txPr>
          <a:bodyPr/>
          <a:lstStyle/>
          <a:p>
            <a:pPr>
              <a:defRPr sz="1600"/>
            </a:pPr>
            <a:endParaRPr lang="es-ES"/>
          </a:p>
        </c:txPr>
        <c:crossAx val="91722112"/>
        <c:crosses val="autoZero"/>
        <c:auto val="1"/>
        <c:lblAlgn val="ctr"/>
        <c:lblOffset val="100"/>
        <c:noMultiLvlLbl val="0"/>
      </c:catAx>
      <c:valAx>
        <c:axId val="91722112"/>
        <c:scaling>
          <c:orientation val="minMax"/>
        </c:scaling>
        <c:delete val="0"/>
        <c:axPos val="b"/>
        <c:majorGridlines/>
        <c:numFmt formatCode="General" sourceLinked="1"/>
        <c:majorTickMark val="none"/>
        <c:minorTickMark val="none"/>
        <c:tickLblPos val="nextTo"/>
        <c:txPr>
          <a:bodyPr/>
          <a:lstStyle/>
          <a:p>
            <a:pPr>
              <a:defRPr sz="1600"/>
            </a:pPr>
            <a:endParaRPr lang="es-ES"/>
          </a:p>
        </c:txPr>
        <c:crossAx val="76012160"/>
        <c:crosses val="autoZero"/>
        <c:crossBetween val="between"/>
      </c:valAx>
    </c:plotArea>
    <c:legend>
      <c:legendPos val="r"/>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s-ES" sz="1600" dirty="0" err="1"/>
              <a:t>Heat</a:t>
            </a:r>
            <a:r>
              <a:rPr lang="es-ES" sz="1600" dirty="0"/>
              <a:t> </a:t>
            </a:r>
            <a:r>
              <a:rPr lang="es-ES" sz="1600" dirty="0" err="1"/>
              <a:t>Pump</a:t>
            </a:r>
            <a:r>
              <a:rPr lang="es-ES" sz="1600" dirty="0"/>
              <a:t> </a:t>
            </a:r>
            <a:r>
              <a:rPr lang="es-ES" sz="1600" dirty="0" err="1"/>
              <a:t>Model</a:t>
            </a:r>
            <a:r>
              <a:rPr lang="es-ES" sz="1600" dirty="0"/>
              <a:t> 2</a:t>
            </a:r>
          </a:p>
        </c:rich>
      </c:tx>
      <c:overlay val="0"/>
    </c:title>
    <c:autoTitleDeleted val="0"/>
    <c:plotArea>
      <c:layout/>
      <c:barChart>
        <c:barDir val="bar"/>
        <c:grouping val="clustered"/>
        <c:varyColors val="0"/>
        <c:ser>
          <c:idx val="0"/>
          <c:order val="0"/>
          <c:tx>
            <c:strRef>
              <c:f>Hoja1!$B$1</c:f>
              <c:strCache>
                <c:ptCount val="1"/>
                <c:pt idx="0">
                  <c:v>Exp.</c:v>
                </c:pt>
              </c:strCache>
            </c:strRef>
          </c:tx>
          <c:invertIfNegative val="0"/>
          <c:cat>
            <c:strRef>
              <c:f>Hoja1!$A$2:$A$3</c:f>
              <c:strCache>
                <c:ptCount val="2"/>
                <c:pt idx="0">
                  <c:v>Evaporator</c:v>
                </c:pt>
                <c:pt idx="1">
                  <c:v>Condenser</c:v>
                </c:pt>
              </c:strCache>
            </c:strRef>
          </c:cat>
          <c:val>
            <c:numRef>
              <c:f>Hoja1!$B$2:$B$3</c:f>
              <c:numCache>
                <c:formatCode>General</c:formatCode>
                <c:ptCount val="2"/>
                <c:pt idx="0">
                  <c:v>81</c:v>
                </c:pt>
                <c:pt idx="1">
                  <c:v>73</c:v>
                </c:pt>
              </c:numCache>
            </c:numRef>
          </c:val>
          <c:extLst>
            <c:ext xmlns:c16="http://schemas.microsoft.com/office/drawing/2014/chart" uri="{C3380CC4-5D6E-409C-BE32-E72D297353CC}">
              <c16:uniqueId val="{00000000-0FC5-4AE7-B492-3D0A1396028C}"/>
            </c:ext>
          </c:extLst>
        </c:ser>
        <c:ser>
          <c:idx val="1"/>
          <c:order val="1"/>
          <c:tx>
            <c:strRef>
              <c:f>Hoja1!$C$1</c:f>
              <c:strCache>
                <c:ptCount val="1"/>
                <c:pt idx="0">
                  <c:v>Model</c:v>
                </c:pt>
              </c:strCache>
            </c:strRef>
          </c:tx>
          <c:invertIfNegative val="0"/>
          <c:cat>
            <c:strRef>
              <c:f>Hoja1!$A$2:$A$3</c:f>
              <c:strCache>
                <c:ptCount val="2"/>
                <c:pt idx="0">
                  <c:v>Evaporator</c:v>
                </c:pt>
                <c:pt idx="1">
                  <c:v>Condenser</c:v>
                </c:pt>
              </c:strCache>
            </c:strRef>
          </c:cat>
          <c:val>
            <c:numRef>
              <c:f>Hoja1!$C$2:$C$3</c:f>
              <c:numCache>
                <c:formatCode>General</c:formatCode>
                <c:ptCount val="2"/>
                <c:pt idx="0">
                  <c:v>19</c:v>
                </c:pt>
                <c:pt idx="1">
                  <c:v>76</c:v>
                </c:pt>
              </c:numCache>
            </c:numRef>
          </c:val>
          <c:extLst>
            <c:ext xmlns:c16="http://schemas.microsoft.com/office/drawing/2014/chart" uri="{C3380CC4-5D6E-409C-BE32-E72D297353CC}">
              <c16:uniqueId val="{00000001-0FC5-4AE7-B492-3D0A1396028C}"/>
            </c:ext>
          </c:extLst>
        </c:ser>
        <c:dLbls>
          <c:showLegendKey val="0"/>
          <c:showVal val="0"/>
          <c:showCatName val="0"/>
          <c:showSerName val="0"/>
          <c:showPercent val="0"/>
          <c:showBubbleSize val="0"/>
        </c:dLbls>
        <c:gapWidth val="150"/>
        <c:axId val="72047232"/>
        <c:axId val="72062464"/>
      </c:barChart>
      <c:catAx>
        <c:axId val="72047232"/>
        <c:scaling>
          <c:orientation val="minMax"/>
        </c:scaling>
        <c:delete val="0"/>
        <c:axPos val="l"/>
        <c:numFmt formatCode="General" sourceLinked="0"/>
        <c:majorTickMark val="none"/>
        <c:minorTickMark val="none"/>
        <c:tickLblPos val="nextTo"/>
        <c:txPr>
          <a:bodyPr/>
          <a:lstStyle/>
          <a:p>
            <a:pPr>
              <a:defRPr sz="1600"/>
            </a:pPr>
            <a:endParaRPr lang="es-ES"/>
          </a:p>
        </c:txPr>
        <c:crossAx val="72062464"/>
        <c:crosses val="autoZero"/>
        <c:auto val="1"/>
        <c:lblAlgn val="ctr"/>
        <c:lblOffset val="100"/>
        <c:noMultiLvlLbl val="0"/>
      </c:catAx>
      <c:valAx>
        <c:axId val="72062464"/>
        <c:scaling>
          <c:orientation val="minMax"/>
        </c:scaling>
        <c:delete val="0"/>
        <c:axPos val="b"/>
        <c:majorGridlines/>
        <c:numFmt formatCode="General" sourceLinked="1"/>
        <c:majorTickMark val="none"/>
        <c:minorTickMark val="none"/>
        <c:tickLblPos val="nextTo"/>
        <c:txPr>
          <a:bodyPr/>
          <a:lstStyle/>
          <a:p>
            <a:pPr>
              <a:defRPr sz="1600"/>
            </a:pPr>
            <a:endParaRPr lang="es-ES"/>
          </a:p>
        </c:txPr>
        <c:crossAx val="72047232"/>
        <c:crosses val="autoZero"/>
        <c:crossBetween val="between"/>
        <c:majorUnit val="50"/>
      </c:valAx>
    </c:plotArea>
    <c:legend>
      <c:legendPos val="r"/>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14CC4-0A8B-4AC2-BD1E-B0D510EB578F}" type="datetimeFigureOut">
              <a:rPr lang="es-ES" smtClean="0"/>
              <a:t>23/11/2017</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31772-69B6-4A2E-ACB8-6558C3D07C9D}" type="slidenum">
              <a:rPr lang="es-ES" smtClean="0"/>
              <a:t>‹#›</a:t>
            </a:fld>
            <a:endParaRPr lang="es-ES"/>
          </a:p>
        </p:txBody>
      </p:sp>
    </p:spTree>
    <p:extLst>
      <p:ext uri="{BB962C8B-B14F-4D97-AF65-F5344CB8AC3E}">
        <p14:creationId xmlns:p14="http://schemas.microsoft.com/office/powerpoint/2010/main" val="344811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1</a:t>
            </a:fld>
            <a:endParaRPr lang="es-ES"/>
          </a:p>
        </p:txBody>
      </p:sp>
    </p:spTree>
    <p:extLst>
      <p:ext uri="{BB962C8B-B14F-4D97-AF65-F5344CB8AC3E}">
        <p14:creationId xmlns:p14="http://schemas.microsoft.com/office/powerpoint/2010/main" val="12094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10</a:t>
            </a:fld>
            <a:endParaRPr lang="es-ES"/>
          </a:p>
        </p:txBody>
      </p:sp>
    </p:spTree>
    <p:extLst>
      <p:ext uri="{BB962C8B-B14F-4D97-AF65-F5344CB8AC3E}">
        <p14:creationId xmlns:p14="http://schemas.microsoft.com/office/powerpoint/2010/main" val="361626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11</a:t>
            </a:fld>
            <a:endParaRPr lang="es-ES"/>
          </a:p>
        </p:txBody>
      </p:sp>
    </p:spTree>
    <p:extLst>
      <p:ext uri="{BB962C8B-B14F-4D97-AF65-F5344CB8AC3E}">
        <p14:creationId xmlns:p14="http://schemas.microsoft.com/office/powerpoint/2010/main" val="134929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12</a:t>
            </a:fld>
            <a:endParaRPr lang="es-ES"/>
          </a:p>
        </p:txBody>
      </p:sp>
    </p:spTree>
    <p:extLst>
      <p:ext uri="{BB962C8B-B14F-4D97-AF65-F5344CB8AC3E}">
        <p14:creationId xmlns:p14="http://schemas.microsoft.com/office/powerpoint/2010/main" val="396221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13</a:t>
            </a:fld>
            <a:endParaRPr lang="es-ES"/>
          </a:p>
        </p:txBody>
      </p:sp>
    </p:spTree>
    <p:extLst>
      <p:ext uri="{BB962C8B-B14F-4D97-AF65-F5344CB8AC3E}">
        <p14:creationId xmlns:p14="http://schemas.microsoft.com/office/powerpoint/2010/main" val="2632256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14</a:t>
            </a:fld>
            <a:endParaRPr lang="es-ES"/>
          </a:p>
        </p:txBody>
      </p:sp>
    </p:spTree>
    <p:extLst>
      <p:ext uri="{BB962C8B-B14F-4D97-AF65-F5344CB8AC3E}">
        <p14:creationId xmlns:p14="http://schemas.microsoft.com/office/powerpoint/2010/main" val="341962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15</a:t>
            </a:fld>
            <a:endParaRPr lang="es-ES"/>
          </a:p>
        </p:txBody>
      </p:sp>
    </p:spTree>
    <p:extLst>
      <p:ext uri="{BB962C8B-B14F-4D97-AF65-F5344CB8AC3E}">
        <p14:creationId xmlns:p14="http://schemas.microsoft.com/office/powerpoint/2010/main" val="293937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YO PONDRIA ESTA PRIMERO.</a:t>
            </a:r>
          </a:p>
        </p:txBody>
      </p:sp>
      <p:sp>
        <p:nvSpPr>
          <p:cNvPr id="4" name="Slide Number Placeholder 3"/>
          <p:cNvSpPr>
            <a:spLocks noGrp="1"/>
          </p:cNvSpPr>
          <p:nvPr>
            <p:ph type="sldNum" sz="quarter" idx="10"/>
          </p:nvPr>
        </p:nvSpPr>
        <p:spPr/>
        <p:txBody>
          <a:bodyPr/>
          <a:lstStyle/>
          <a:p>
            <a:fld id="{F9531772-69B6-4A2E-ACB8-6558C3D07C9D}" type="slidenum">
              <a:rPr lang="es-ES" smtClean="0"/>
              <a:pPr/>
              <a:t>16</a:t>
            </a:fld>
            <a:endParaRPr lang="es-ES"/>
          </a:p>
        </p:txBody>
      </p:sp>
    </p:spTree>
    <p:extLst>
      <p:ext uri="{BB962C8B-B14F-4D97-AF65-F5344CB8AC3E}">
        <p14:creationId xmlns:p14="http://schemas.microsoft.com/office/powerpoint/2010/main" val="238778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17</a:t>
            </a:fld>
            <a:endParaRPr lang="es-ES"/>
          </a:p>
        </p:txBody>
      </p:sp>
    </p:spTree>
    <p:extLst>
      <p:ext uri="{BB962C8B-B14F-4D97-AF65-F5344CB8AC3E}">
        <p14:creationId xmlns:p14="http://schemas.microsoft.com/office/powerpoint/2010/main" val="360711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18</a:t>
            </a:fld>
            <a:endParaRPr lang="es-ES"/>
          </a:p>
        </p:txBody>
      </p:sp>
    </p:spTree>
    <p:extLst>
      <p:ext uri="{BB962C8B-B14F-4D97-AF65-F5344CB8AC3E}">
        <p14:creationId xmlns:p14="http://schemas.microsoft.com/office/powerpoint/2010/main" val="1301925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19</a:t>
            </a:fld>
            <a:endParaRPr lang="es-ES"/>
          </a:p>
        </p:txBody>
      </p:sp>
    </p:spTree>
    <p:extLst>
      <p:ext uri="{BB962C8B-B14F-4D97-AF65-F5344CB8AC3E}">
        <p14:creationId xmlns:p14="http://schemas.microsoft.com/office/powerpoint/2010/main" val="183239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a:t>
            </a:fld>
            <a:endParaRPr lang="es-ES"/>
          </a:p>
        </p:txBody>
      </p:sp>
    </p:spTree>
    <p:extLst>
      <p:ext uri="{BB962C8B-B14F-4D97-AF65-F5344CB8AC3E}">
        <p14:creationId xmlns:p14="http://schemas.microsoft.com/office/powerpoint/2010/main" val="2160691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20</a:t>
            </a:fld>
            <a:endParaRPr lang="es-ES"/>
          </a:p>
        </p:txBody>
      </p:sp>
    </p:spTree>
    <p:extLst>
      <p:ext uri="{BB962C8B-B14F-4D97-AF65-F5344CB8AC3E}">
        <p14:creationId xmlns:p14="http://schemas.microsoft.com/office/powerpoint/2010/main" val="104694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21</a:t>
            </a:fld>
            <a:endParaRPr lang="es-ES"/>
          </a:p>
        </p:txBody>
      </p:sp>
    </p:spTree>
    <p:extLst>
      <p:ext uri="{BB962C8B-B14F-4D97-AF65-F5344CB8AC3E}">
        <p14:creationId xmlns:p14="http://schemas.microsoft.com/office/powerpoint/2010/main" val="3841053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22</a:t>
            </a:fld>
            <a:endParaRPr lang="es-ES"/>
          </a:p>
        </p:txBody>
      </p:sp>
    </p:spTree>
    <p:extLst>
      <p:ext uri="{BB962C8B-B14F-4D97-AF65-F5344CB8AC3E}">
        <p14:creationId xmlns:p14="http://schemas.microsoft.com/office/powerpoint/2010/main" val="216621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23</a:t>
            </a:fld>
            <a:endParaRPr lang="es-ES"/>
          </a:p>
        </p:txBody>
      </p:sp>
    </p:spTree>
    <p:extLst>
      <p:ext uri="{BB962C8B-B14F-4D97-AF65-F5344CB8AC3E}">
        <p14:creationId xmlns:p14="http://schemas.microsoft.com/office/powerpoint/2010/main" val="160175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24</a:t>
            </a:fld>
            <a:endParaRPr lang="es-ES"/>
          </a:p>
        </p:txBody>
      </p:sp>
    </p:spTree>
    <p:extLst>
      <p:ext uri="{BB962C8B-B14F-4D97-AF65-F5344CB8AC3E}">
        <p14:creationId xmlns:p14="http://schemas.microsoft.com/office/powerpoint/2010/main" val="21463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25</a:t>
            </a:fld>
            <a:endParaRPr lang="es-ES"/>
          </a:p>
        </p:txBody>
      </p:sp>
    </p:spTree>
    <p:extLst>
      <p:ext uri="{BB962C8B-B14F-4D97-AF65-F5344CB8AC3E}">
        <p14:creationId xmlns:p14="http://schemas.microsoft.com/office/powerpoint/2010/main" val="205751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26</a:t>
            </a:fld>
            <a:endParaRPr lang="es-ES"/>
          </a:p>
        </p:txBody>
      </p:sp>
    </p:spTree>
    <p:extLst>
      <p:ext uri="{BB962C8B-B14F-4D97-AF65-F5344CB8AC3E}">
        <p14:creationId xmlns:p14="http://schemas.microsoft.com/office/powerpoint/2010/main" val="3152738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27</a:t>
            </a:fld>
            <a:endParaRPr lang="es-ES"/>
          </a:p>
        </p:txBody>
      </p:sp>
    </p:spTree>
    <p:extLst>
      <p:ext uri="{BB962C8B-B14F-4D97-AF65-F5344CB8AC3E}">
        <p14:creationId xmlns:p14="http://schemas.microsoft.com/office/powerpoint/2010/main" val="147596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28</a:t>
            </a:fld>
            <a:endParaRPr lang="es-ES"/>
          </a:p>
        </p:txBody>
      </p:sp>
    </p:spTree>
    <p:extLst>
      <p:ext uri="{BB962C8B-B14F-4D97-AF65-F5344CB8AC3E}">
        <p14:creationId xmlns:p14="http://schemas.microsoft.com/office/powerpoint/2010/main" val="122161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29</a:t>
            </a:fld>
            <a:endParaRPr lang="es-ES"/>
          </a:p>
        </p:txBody>
      </p:sp>
    </p:spTree>
    <p:extLst>
      <p:ext uri="{BB962C8B-B14F-4D97-AF65-F5344CB8AC3E}">
        <p14:creationId xmlns:p14="http://schemas.microsoft.com/office/powerpoint/2010/main" val="243556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a:t>
            </a:fld>
            <a:endParaRPr lang="es-ES"/>
          </a:p>
        </p:txBody>
      </p:sp>
    </p:spTree>
    <p:extLst>
      <p:ext uri="{BB962C8B-B14F-4D97-AF65-F5344CB8AC3E}">
        <p14:creationId xmlns:p14="http://schemas.microsoft.com/office/powerpoint/2010/main" val="3686012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30</a:t>
            </a:fld>
            <a:endParaRPr lang="es-ES"/>
          </a:p>
        </p:txBody>
      </p:sp>
    </p:spTree>
    <p:extLst>
      <p:ext uri="{BB962C8B-B14F-4D97-AF65-F5344CB8AC3E}">
        <p14:creationId xmlns:p14="http://schemas.microsoft.com/office/powerpoint/2010/main" val="149613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31</a:t>
            </a:fld>
            <a:endParaRPr lang="es-ES"/>
          </a:p>
        </p:txBody>
      </p:sp>
    </p:spTree>
    <p:extLst>
      <p:ext uri="{BB962C8B-B14F-4D97-AF65-F5344CB8AC3E}">
        <p14:creationId xmlns:p14="http://schemas.microsoft.com/office/powerpoint/2010/main" val="2599272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32</a:t>
            </a:fld>
            <a:endParaRPr lang="es-ES"/>
          </a:p>
        </p:txBody>
      </p:sp>
    </p:spTree>
    <p:extLst>
      <p:ext uri="{BB962C8B-B14F-4D97-AF65-F5344CB8AC3E}">
        <p14:creationId xmlns:p14="http://schemas.microsoft.com/office/powerpoint/2010/main" val="132502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33</a:t>
            </a:fld>
            <a:endParaRPr lang="es-ES"/>
          </a:p>
        </p:txBody>
      </p:sp>
    </p:spTree>
    <p:extLst>
      <p:ext uri="{BB962C8B-B14F-4D97-AF65-F5344CB8AC3E}">
        <p14:creationId xmlns:p14="http://schemas.microsoft.com/office/powerpoint/2010/main" val="1061351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34</a:t>
            </a:fld>
            <a:endParaRPr lang="es-ES"/>
          </a:p>
        </p:txBody>
      </p:sp>
    </p:spTree>
    <p:extLst>
      <p:ext uri="{BB962C8B-B14F-4D97-AF65-F5344CB8AC3E}">
        <p14:creationId xmlns:p14="http://schemas.microsoft.com/office/powerpoint/2010/main" val="2653898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35</a:t>
            </a:fld>
            <a:endParaRPr lang="es-ES"/>
          </a:p>
        </p:txBody>
      </p:sp>
    </p:spTree>
    <p:extLst>
      <p:ext uri="{BB962C8B-B14F-4D97-AF65-F5344CB8AC3E}">
        <p14:creationId xmlns:p14="http://schemas.microsoft.com/office/powerpoint/2010/main" val="2530298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36</a:t>
            </a:fld>
            <a:endParaRPr lang="es-ES"/>
          </a:p>
        </p:txBody>
      </p:sp>
    </p:spTree>
    <p:extLst>
      <p:ext uri="{BB962C8B-B14F-4D97-AF65-F5344CB8AC3E}">
        <p14:creationId xmlns:p14="http://schemas.microsoft.com/office/powerpoint/2010/main" val="3084766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37</a:t>
            </a:fld>
            <a:endParaRPr lang="es-ES"/>
          </a:p>
        </p:txBody>
      </p:sp>
    </p:spTree>
    <p:extLst>
      <p:ext uri="{BB962C8B-B14F-4D97-AF65-F5344CB8AC3E}">
        <p14:creationId xmlns:p14="http://schemas.microsoft.com/office/powerpoint/2010/main" val="161438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38</a:t>
            </a:fld>
            <a:endParaRPr lang="es-ES"/>
          </a:p>
        </p:txBody>
      </p:sp>
    </p:spTree>
    <p:extLst>
      <p:ext uri="{BB962C8B-B14F-4D97-AF65-F5344CB8AC3E}">
        <p14:creationId xmlns:p14="http://schemas.microsoft.com/office/powerpoint/2010/main" val="556870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39</a:t>
            </a:fld>
            <a:endParaRPr lang="es-ES"/>
          </a:p>
        </p:txBody>
      </p:sp>
    </p:spTree>
    <p:extLst>
      <p:ext uri="{BB962C8B-B14F-4D97-AF65-F5344CB8AC3E}">
        <p14:creationId xmlns:p14="http://schemas.microsoft.com/office/powerpoint/2010/main" val="332775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a:t>
            </a:fld>
            <a:endParaRPr lang="es-ES"/>
          </a:p>
        </p:txBody>
      </p:sp>
    </p:spTree>
    <p:extLst>
      <p:ext uri="{BB962C8B-B14F-4D97-AF65-F5344CB8AC3E}">
        <p14:creationId xmlns:p14="http://schemas.microsoft.com/office/powerpoint/2010/main" val="3153072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40</a:t>
            </a:fld>
            <a:endParaRPr lang="es-ES"/>
          </a:p>
        </p:txBody>
      </p:sp>
    </p:spTree>
    <p:extLst>
      <p:ext uri="{BB962C8B-B14F-4D97-AF65-F5344CB8AC3E}">
        <p14:creationId xmlns:p14="http://schemas.microsoft.com/office/powerpoint/2010/main" val="3184849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41</a:t>
            </a:fld>
            <a:endParaRPr lang="es-ES"/>
          </a:p>
        </p:txBody>
      </p:sp>
    </p:spTree>
    <p:extLst>
      <p:ext uri="{BB962C8B-B14F-4D97-AF65-F5344CB8AC3E}">
        <p14:creationId xmlns:p14="http://schemas.microsoft.com/office/powerpoint/2010/main" val="1697017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42</a:t>
            </a:fld>
            <a:endParaRPr lang="es-ES"/>
          </a:p>
        </p:txBody>
      </p:sp>
    </p:spTree>
    <p:extLst>
      <p:ext uri="{BB962C8B-B14F-4D97-AF65-F5344CB8AC3E}">
        <p14:creationId xmlns:p14="http://schemas.microsoft.com/office/powerpoint/2010/main" val="452361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43</a:t>
            </a:fld>
            <a:endParaRPr lang="es-ES"/>
          </a:p>
        </p:txBody>
      </p:sp>
    </p:spTree>
    <p:extLst>
      <p:ext uri="{BB962C8B-B14F-4D97-AF65-F5344CB8AC3E}">
        <p14:creationId xmlns:p14="http://schemas.microsoft.com/office/powerpoint/2010/main" val="44741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44</a:t>
            </a:fld>
            <a:endParaRPr lang="es-ES"/>
          </a:p>
        </p:txBody>
      </p:sp>
    </p:spTree>
    <p:extLst>
      <p:ext uri="{BB962C8B-B14F-4D97-AF65-F5344CB8AC3E}">
        <p14:creationId xmlns:p14="http://schemas.microsoft.com/office/powerpoint/2010/main" val="2791778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45</a:t>
            </a:fld>
            <a:endParaRPr lang="es-ES"/>
          </a:p>
        </p:txBody>
      </p:sp>
    </p:spTree>
    <p:extLst>
      <p:ext uri="{BB962C8B-B14F-4D97-AF65-F5344CB8AC3E}">
        <p14:creationId xmlns:p14="http://schemas.microsoft.com/office/powerpoint/2010/main" val="3922742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46</a:t>
            </a:fld>
            <a:endParaRPr lang="es-ES"/>
          </a:p>
        </p:txBody>
      </p:sp>
    </p:spTree>
    <p:extLst>
      <p:ext uri="{BB962C8B-B14F-4D97-AF65-F5344CB8AC3E}">
        <p14:creationId xmlns:p14="http://schemas.microsoft.com/office/powerpoint/2010/main" val="27640829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47</a:t>
            </a:fld>
            <a:endParaRPr lang="es-ES"/>
          </a:p>
        </p:txBody>
      </p:sp>
    </p:spTree>
    <p:extLst>
      <p:ext uri="{BB962C8B-B14F-4D97-AF65-F5344CB8AC3E}">
        <p14:creationId xmlns:p14="http://schemas.microsoft.com/office/powerpoint/2010/main" val="769550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48</a:t>
            </a:fld>
            <a:endParaRPr lang="es-ES"/>
          </a:p>
        </p:txBody>
      </p:sp>
    </p:spTree>
    <p:extLst>
      <p:ext uri="{BB962C8B-B14F-4D97-AF65-F5344CB8AC3E}">
        <p14:creationId xmlns:p14="http://schemas.microsoft.com/office/powerpoint/2010/main" val="1594414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49</a:t>
            </a:fld>
            <a:endParaRPr lang="es-ES"/>
          </a:p>
        </p:txBody>
      </p:sp>
    </p:spTree>
    <p:extLst>
      <p:ext uri="{BB962C8B-B14F-4D97-AF65-F5344CB8AC3E}">
        <p14:creationId xmlns:p14="http://schemas.microsoft.com/office/powerpoint/2010/main" val="150395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5</a:t>
            </a:fld>
            <a:endParaRPr lang="es-ES"/>
          </a:p>
        </p:txBody>
      </p:sp>
    </p:spTree>
    <p:extLst>
      <p:ext uri="{BB962C8B-B14F-4D97-AF65-F5344CB8AC3E}">
        <p14:creationId xmlns:p14="http://schemas.microsoft.com/office/powerpoint/2010/main" val="3636230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50</a:t>
            </a:fld>
            <a:endParaRPr lang="es-ES"/>
          </a:p>
        </p:txBody>
      </p:sp>
    </p:spTree>
    <p:extLst>
      <p:ext uri="{BB962C8B-B14F-4D97-AF65-F5344CB8AC3E}">
        <p14:creationId xmlns:p14="http://schemas.microsoft.com/office/powerpoint/2010/main" val="35218296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51</a:t>
            </a:fld>
            <a:endParaRPr lang="es-ES"/>
          </a:p>
        </p:txBody>
      </p:sp>
    </p:spTree>
    <p:extLst>
      <p:ext uri="{BB962C8B-B14F-4D97-AF65-F5344CB8AC3E}">
        <p14:creationId xmlns:p14="http://schemas.microsoft.com/office/powerpoint/2010/main" val="2133493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52</a:t>
            </a:fld>
            <a:endParaRPr lang="es-ES"/>
          </a:p>
        </p:txBody>
      </p:sp>
    </p:spTree>
    <p:extLst>
      <p:ext uri="{BB962C8B-B14F-4D97-AF65-F5344CB8AC3E}">
        <p14:creationId xmlns:p14="http://schemas.microsoft.com/office/powerpoint/2010/main" val="3599112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53</a:t>
            </a:fld>
            <a:endParaRPr lang="es-ES"/>
          </a:p>
        </p:txBody>
      </p:sp>
    </p:spTree>
    <p:extLst>
      <p:ext uri="{BB962C8B-B14F-4D97-AF65-F5344CB8AC3E}">
        <p14:creationId xmlns:p14="http://schemas.microsoft.com/office/powerpoint/2010/main" val="86587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6</a:t>
            </a:fld>
            <a:endParaRPr lang="es-ES"/>
          </a:p>
        </p:txBody>
      </p:sp>
    </p:spTree>
    <p:extLst>
      <p:ext uri="{BB962C8B-B14F-4D97-AF65-F5344CB8AC3E}">
        <p14:creationId xmlns:p14="http://schemas.microsoft.com/office/powerpoint/2010/main" val="305761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7</a:t>
            </a:fld>
            <a:endParaRPr lang="es-ES"/>
          </a:p>
        </p:txBody>
      </p:sp>
    </p:spTree>
    <p:extLst>
      <p:ext uri="{BB962C8B-B14F-4D97-AF65-F5344CB8AC3E}">
        <p14:creationId xmlns:p14="http://schemas.microsoft.com/office/powerpoint/2010/main" val="381540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8</a:t>
            </a:fld>
            <a:endParaRPr lang="es-ES"/>
          </a:p>
        </p:txBody>
      </p:sp>
    </p:spTree>
    <p:extLst>
      <p:ext uri="{BB962C8B-B14F-4D97-AF65-F5344CB8AC3E}">
        <p14:creationId xmlns:p14="http://schemas.microsoft.com/office/powerpoint/2010/main" val="206990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9</a:t>
            </a:fld>
            <a:endParaRPr lang="es-ES"/>
          </a:p>
        </p:txBody>
      </p:sp>
    </p:spTree>
    <p:extLst>
      <p:ext uri="{BB962C8B-B14F-4D97-AF65-F5344CB8AC3E}">
        <p14:creationId xmlns:p14="http://schemas.microsoft.com/office/powerpoint/2010/main" val="528300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71634"/>
          </a:xfrm>
          <a:prstGeom prst="rect">
            <a:avLst/>
          </a:prstGeom>
        </p:spPr>
      </p:pic>
    </p:spTree>
    <p:extLst>
      <p:ext uri="{BB962C8B-B14F-4D97-AF65-F5344CB8AC3E}">
        <p14:creationId xmlns:p14="http://schemas.microsoft.com/office/powerpoint/2010/main" val="18484739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5" name="Slide Number Placeholder 5"/>
          <p:cNvSpPr>
            <a:spLocks noGrp="1"/>
          </p:cNvSpPr>
          <p:nvPr>
            <p:ph type="sldNum" sz="quarter" idx="10"/>
          </p:nvPr>
        </p:nvSpPr>
        <p:spPr/>
        <p:txBody>
          <a:bodyPr/>
          <a:lstStyle>
            <a:lvl1pPr>
              <a:defRPr/>
            </a:lvl1pPr>
          </a:lstStyle>
          <a:p>
            <a:pPr>
              <a:defRPr/>
            </a:pPr>
            <a:fld id="{26BDC77F-B167-46E2-9A01-729824723F96}" type="slidenum">
              <a:rPr lang="es-ES_tradnl"/>
              <a:pPr>
                <a:defRPr/>
              </a:pPr>
              <a:t>‹#›</a:t>
            </a:fld>
            <a:endParaRPr lang="es-ES_tradnl"/>
          </a:p>
        </p:txBody>
      </p:sp>
      <p:sp>
        <p:nvSpPr>
          <p:cNvPr id="6"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40799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7" name="Straight Connector 10"/>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2"/>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3"/>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13" name="Slide Number Placeholder 8"/>
          <p:cNvSpPr>
            <a:spLocks noGrp="1"/>
          </p:cNvSpPr>
          <p:nvPr>
            <p:ph type="sldNum" sz="quarter" idx="10"/>
          </p:nvPr>
        </p:nvSpPr>
        <p:spPr/>
        <p:txBody>
          <a:bodyPr/>
          <a:lstStyle>
            <a:lvl1pPr>
              <a:defRPr smtClean="0"/>
            </a:lvl1pPr>
          </a:lstStyle>
          <a:p>
            <a:pPr>
              <a:defRPr/>
            </a:pPr>
            <a:fld id="{AA3F1914-0951-4ACC-B935-F7DB51B47CEB}" type="slidenum">
              <a:rPr lang="es-ES_tradnl"/>
              <a:pPr>
                <a:defRPr/>
              </a:pPr>
              <a:t>‹#›</a:t>
            </a:fld>
            <a:endParaRPr lang="es-ES_tradnl"/>
          </a:p>
        </p:txBody>
      </p:sp>
      <p:sp>
        <p:nvSpPr>
          <p:cNvPr id="14" name="Footer Placeholder 4"/>
          <p:cNvSpPr>
            <a:spLocks noGrp="1"/>
          </p:cNvSpPr>
          <p:nvPr>
            <p:ph type="ftr" sz="quarter" idx="11"/>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15" name="Date Placeholder 3"/>
          <p:cNvSpPr>
            <a:spLocks noGrp="1"/>
          </p:cNvSpPr>
          <p:nvPr>
            <p:ph type="dt" sz="half" idx="12"/>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5624951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Slide Number Placeholder 5"/>
          <p:cNvSpPr>
            <a:spLocks noGrp="1"/>
          </p:cNvSpPr>
          <p:nvPr>
            <p:ph type="sldNum" sz="quarter" idx="10"/>
          </p:nvPr>
        </p:nvSpPr>
        <p:spPr/>
        <p:txBody>
          <a:bodyPr/>
          <a:lstStyle>
            <a:lvl1pPr>
              <a:defRPr/>
            </a:lvl1pPr>
          </a:lstStyle>
          <a:p>
            <a:pPr>
              <a:defRPr/>
            </a:pPr>
            <a:fld id="{6E16394C-6D6E-44E6-BF40-1B11ACDFC3C1}"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545183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D75DFBF7-7677-459A-AD17-7AD588EAFE4A}" type="slidenum">
              <a:rPr lang="es-ES_tradnl"/>
              <a:pPr>
                <a:defRPr/>
              </a:pPr>
              <a:t>‹#›</a:t>
            </a:fld>
            <a:endParaRPr lang="es-ES_tradnl"/>
          </a:p>
        </p:txBody>
      </p:sp>
      <p:sp>
        <p:nvSpPr>
          <p:cNvPr id="3"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4"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2231334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Slide Number Placeholder 6"/>
          <p:cNvSpPr>
            <a:spLocks noGrp="1"/>
          </p:cNvSpPr>
          <p:nvPr>
            <p:ph type="sldNum" sz="quarter" idx="10"/>
          </p:nvPr>
        </p:nvSpPr>
        <p:spPr/>
        <p:txBody>
          <a:bodyPr/>
          <a:lstStyle>
            <a:lvl1pPr>
              <a:defRPr smtClean="0"/>
            </a:lvl1pPr>
          </a:lstStyle>
          <a:p>
            <a:pPr>
              <a:defRPr/>
            </a:pPr>
            <a:fld id="{20AEBC29-FA9B-469C-8813-5F121092C8C0}" type="slidenum">
              <a:rPr lang="es-ES"/>
              <a:pPr>
                <a:defRPr/>
              </a:pPr>
              <a:t>‹#›</a:t>
            </a:fld>
            <a:endParaRPr lang="es-ES"/>
          </a:p>
        </p:txBody>
      </p:sp>
      <p:sp>
        <p:nvSpPr>
          <p:cNvPr id="6" name="Footer Placeholder 4"/>
          <p:cNvSpPr>
            <a:spLocks noGrp="1"/>
          </p:cNvSpPr>
          <p:nvPr>
            <p:ph type="ftr" sz="quarter" idx="11"/>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5612052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5487987" y="2048256"/>
            <a:ext cx="3427413"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_tradnl" noProof="0"/>
              <a:t>Haga clic en el icono para agregar una imagen</a:t>
            </a:r>
            <a:endParaRPr noProof="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Slide Number Placeholder 5"/>
          <p:cNvSpPr>
            <a:spLocks noGrp="1"/>
          </p:cNvSpPr>
          <p:nvPr>
            <p:ph type="sldNum" sz="quarter" idx="10"/>
          </p:nvPr>
        </p:nvSpPr>
        <p:spPr/>
        <p:txBody>
          <a:bodyPr/>
          <a:lstStyle>
            <a:lvl1pPr>
              <a:defRPr/>
            </a:lvl1pPr>
          </a:lstStyle>
          <a:p>
            <a:pPr>
              <a:defRPr/>
            </a:pPr>
            <a:fld id="{13822B57-FD25-4BF3-9B15-5AD8A739BBCB}" type="slidenum">
              <a:rPr lang="es-ES_tradnl"/>
              <a:pPr>
                <a:defRPr/>
              </a:pPr>
              <a:t>‹#›</a:t>
            </a:fld>
            <a:endParaRPr lang="es-ES_tradnl"/>
          </a:p>
        </p:txBody>
      </p:sp>
      <p:sp>
        <p:nvSpPr>
          <p:cNvPr id="6"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180905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n encima del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7988300"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5" name="Footer Placeholder 4"/>
          <p:cNvSpPr>
            <a:spLocks noGrp="1"/>
          </p:cNvSpPr>
          <p:nvPr>
            <p:ph type="ftr" sz="quarter" idx="14"/>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5"/>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8473509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imágenes con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3986784"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7" name="Picture Placeholder 8"/>
          <p:cNvSpPr>
            <a:spLocks noGrp="1"/>
          </p:cNvSpPr>
          <p:nvPr>
            <p:ph type="pic" sz="quarter" idx="14"/>
          </p:nvPr>
        </p:nvSpPr>
        <p:spPr>
          <a:xfrm>
            <a:off x="4928616" y="1129553"/>
            <a:ext cx="3986784"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6" name="Footer Placeholder 4"/>
          <p:cNvSpPr>
            <a:spLocks noGrp="1"/>
          </p:cNvSpPr>
          <p:nvPr>
            <p:ph type="ftr" sz="quarter" idx="15"/>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8" name="Date Placeholder 3"/>
          <p:cNvSpPr>
            <a:spLocks noGrp="1"/>
          </p:cNvSpPr>
          <p:nvPr>
            <p:ph type="dt" sz="half" idx="16"/>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670638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imágenes con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6601968"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7" name="Picture Placeholder 8"/>
          <p:cNvSpPr>
            <a:spLocks noGrp="1"/>
          </p:cNvSpPr>
          <p:nvPr>
            <p:ph type="pic" sz="quarter" idx="14"/>
          </p:nvPr>
        </p:nvSpPr>
        <p:spPr>
          <a:xfrm>
            <a:off x="7543800" y="1129553"/>
            <a:ext cx="1371600" cy="1481328"/>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8" name="Picture Placeholder 8"/>
          <p:cNvSpPr>
            <a:spLocks noGrp="1"/>
          </p:cNvSpPr>
          <p:nvPr>
            <p:ph type="pic" sz="quarter" idx="15"/>
          </p:nvPr>
        </p:nvSpPr>
        <p:spPr>
          <a:xfrm>
            <a:off x="7543800" y="2629169"/>
            <a:ext cx="1371600" cy="1481328"/>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10" name="Footer Placeholder 4"/>
          <p:cNvSpPr>
            <a:spLocks noGrp="1"/>
          </p:cNvSpPr>
          <p:nvPr>
            <p:ph type="ftr" sz="quarter" idx="16"/>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11" name="Date Placeholder 3"/>
          <p:cNvSpPr>
            <a:spLocks noGrp="1"/>
          </p:cNvSpPr>
          <p:nvPr>
            <p:ph type="dt" sz="half" idx="17"/>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3000013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78F2CD19-D8AB-4F67-B953-B307E2641127}"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276574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1" y="0"/>
            <a:ext cx="9134929" cy="6864818"/>
          </a:xfrm>
          <a:prstGeom prst="rect">
            <a:avLst/>
          </a:prstGeom>
        </p:spPr>
      </p:pic>
    </p:spTree>
    <p:extLst>
      <p:ext uri="{BB962C8B-B14F-4D97-AF65-F5344CB8AC3E}">
        <p14:creationId xmlns:p14="http://schemas.microsoft.com/office/powerpoint/2010/main" val="991185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s-ES_tradnl"/>
              <a:t>Clic para editar título</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71634340-049C-40E5-9F0E-75BD44C331B2}"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6795315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512" y="-23681"/>
            <a:ext cx="9217024" cy="6926511"/>
          </a:xfrm>
          <a:prstGeom prst="rect">
            <a:avLst/>
          </a:prstGeom>
        </p:spPr>
      </p:pic>
    </p:spTree>
    <p:extLst>
      <p:ext uri="{BB962C8B-B14F-4D97-AF65-F5344CB8AC3E}">
        <p14:creationId xmlns:p14="http://schemas.microsoft.com/office/powerpoint/2010/main" val="651261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E40B8D70-B2F2-447C-9481-31B7B188F14C}"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8908483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3C8E1265-15E9-4E71-8C98-22CFAEEA738E}"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7896298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9767E620-EC45-45E6-852D-2CE9DA0FA004}"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2766044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AA8D294A-D28A-4563-A635-AA9F497D6D6C}"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3719874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s-ES_tradnl"/>
              <a:t>Clic para editar título</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7988300" cy="3886200"/>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5" name="Footer Placeholder 4"/>
          <p:cNvSpPr>
            <a:spLocks noGrp="1"/>
          </p:cNvSpPr>
          <p:nvPr>
            <p:ph type="ftr" sz="quarter" idx="14"/>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5"/>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669915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Slide Number Placeholder 5"/>
          <p:cNvSpPr>
            <a:spLocks noGrp="1"/>
          </p:cNvSpPr>
          <p:nvPr>
            <p:ph type="sldNum" sz="quarter" idx="10"/>
          </p:nvPr>
        </p:nvSpPr>
        <p:spPr/>
        <p:txBody>
          <a:bodyPr/>
          <a:lstStyle>
            <a:lvl1pPr>
              <a:defRPr/>
            </a:lvl1pPr>
          </a:lstStyle>
          <a:p>
            <a:pPr>
              <a:defRPr/>
            </a:pPr>
            <a:fld id="{073A230C-1BF7-4168-9CB0-B6F7FB8EB899}"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4993124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0" y="1123950"/>
            <a:ext cx="8913813"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s-ES_tradnl" altLang="es-ES"/>
              <a:t>Clic para editar título</a:t>
            </a:r>
            <a:endParaRPr lang="es-ES" altLang="es-ES"/>
          </a:p>
        </p:txBody>
      </p:sp>
      <p:sp>
        <p:nvSpPr>
          <p:cNvPr id="3075" name="Text Placeholder 2"/>
          <p:cNvSpPr>
            <a:spLocks noGrp="1"/>
          </p:cNvSpPr>
          <p:nvPr>
            <p:ph type="body" idx="1"/>
          </p:nvPr>
        </p:nvSpPr>
        <p:spPr bwMode="auto">
          <a:xfrm>
            <a:off x="1114425" y="2595563"/>
            <a:ext cx="7610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endParaRPr lang="es-ES" altLang="es-ES"/>
          </a:p>
        </p:txBody>
      </p:sp>
      <p:sp>
        <p:nvSpPr>
          <p:cNvPr id="6" name="Slide Number Placeholder 5"/>
          <p:cNvSpPr>
            <a:spLocks noGrp="1"/>
          </p:cNvSpPr>
          <p:nvPr>
            <p:ph type="sldNum" sz="quarter" idx="4"/>
          </p:nvPr>
        </p:nvSpPr>
        <p:spPr>
          <a:xfrm>
            <a:off x="8789988" y="6569075"/>
            <a:ext cx="4572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800" smtClean="0">
                <a:solidFill>
                  <a:srgbClr val="595959"/>
                </a:solidFill>
                <a:latin typeface="Century Gothic" pitchFamily="34" charset="0"/>
              </a:defRPr>
            </a:lvl1pPr>
          </a:lstStyle>
          <a:p>
            <a:pPr defTabSz="457200" fontAlgn="base">
              <a:spcBef>
                <a:spcPct val="0"/>
              </a:spcBef>
              <a:spcAft>
                <a:spcPct val="0"/>
              </a:spcAft>
              <a:defRPr/>
            </a:pPr>
            <a:fld id="{8BE2D975-C851-4E4C-9BC2-54BC19D2E0EF}" type="slidenum">
              <a:rPr lang="es-ES_tradnl"/>
              <a:pPr defTabSz="457200" fontAlgn="base">
                <a:spcBef>
                  <a:spcPct val="0"/>
                </a:spcBef>
                <a:spcAft>
                  <a:spcPct val="0"/>
                </a:spcAft>
                <a:defRPr/>
              </a:pPr>
              <a:t>‹#›</a:t>
            </a:fld>
            <a:endParaRPr lang="es-ES_tradnl"/>
          </a:p>
        </p:txBody>
      </p:sp>
      <p:sp>
        <p:nvSpPr>
          <p:cNvPr id="5" name="Footer Placeholder 4"/>
          <p:cNvSpPr>
            <a:spLocks noGrp="1"/>
          </p:cNvSpPr>
          <p:nvPr>
            <p:ph type="ftr" sz="quarter" idx="3"/>
          </p:nvPr>
        </p:nvSpPr>
        <p:spPr>
          <a:xfrm>
            <a:off x="928688" y="-82550"/>
            <a:ext cx="5715000"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lumMod val="65000"/>
                    <a:lumOff val="35000"/>
                  </a:schemeClr>
                </a:solidFill>
                <a:latin typeface="+mn-lt"/>
              </a:defRPr>
            </a:lvl1pPr>
          </a:lstStyle>
          <a:p>
            <a:pPr defTabSz="457200">
              <a:defRPr/>
            </a:pPr>
            <a:endParaRPr lang="es-ES_tradnl">
              <a:solidFill>
                <a:prstClr val="black">
                  <a:lumMod val="65000"/>
                  <a:lumOff val="35000"/>
                </a:prstClr>
              </a:solidFill>
            </a:endParaRPr>
          </a:p>
        </p:txBody>
      </p:sp>
      <p:sp>
        <p:nvSpPr>
          <p:cNvPr id="4" name="Date Placeholder 3"/>
          <p:cNvSpPr>
            <a:spLocks noGrp="1"/>
          </p:cNvSpPr>
          <p:nvPr>
            <p:ph type="dt" sz="half" idx="2"/>
          </p:nvPr>
        </p:nvSpPr>
        <p:spPr>
          <a:xfrm>
            <a:off x="6796088" y="-825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000">
                <a:solidFill>
                  <a:schemeClr val="tx1">
                    <a:lumMod val="65000"/>
                    <a:lumOff val="35000"/>
                  </a:schemeClr>
                </a:solidFill>
                <a:latin typeface="+mn-lt"/>
              </a:defRPr>
            </a:lvl1pPr>
          </a:lstStyle>
          <a:p>
            <a:pPr defTabSz="457200">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081604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Century Gothic" pitchFamily="34" charset="0"/>
        </a:defRPr>
      </a:lvl2pPr>
      <a:lvl3pPr algn="l" rtl="0" eaLnBrk="0" fontAlgn="base" hangingPunct="0">
        <a:spcBef>
          <a:spcPct val="0"/>
        </a:spcBef>
        <a:spcAft>
          <a:spcPct val="0"/>
        </a:spcAft>
        <a:defRPr sz="3600">
          <a:solidFill>
            <a:schemeClr val="bg1"/>
          </a:solidFill>
          <a:latin typeface="Century Gothic" pitchFamily="34" charset="0"/>
        </a:defRPr>
      </a:lvl3pPr>
      <a:lvl4pPr algn="l" rtl="0" eaLnBrk="0" fontAlgn="base" hangingPunct="0">
        <a:spcBef>
          <a:spcPct val="0"/>
        </a:spcBef>
        <a:spcAft>
          <a:spcPct val="0"/>
        </a:spcAft>
        <a:defRPr sz="3600">
          <a:solidFill>
            <a:schemeClr val="bg1"/>
          </a:solidFill>
          <a:latin typeface="Century Gothic" pitchFamily="34" charset="0"/>
        </a:defRPr>
      </a:lvl4pPr>
      <a:lvl5pPr algn="l" rtl="0" eaLnBrk="0" fontAlgn="base" hangingPunct="0">
        <a:spcBef>
          <a:spcPct val="0"/>
        </a:spcBef>
        <a:spcAft>
          <a:spcPct val="0"/>
        </a:spcAft>
        <a:defRPr sz="3600">
          <a:solidFill>
            <a:schemeClr val="bg1"/>
          </a:solidFill>
          <a:latin typeface="Century Gothic" pitchFamily="34" charset="0"/>
        </a:defRPr>
      </a:lvl5pPr>
      <a:lvl6pPr marL="457200" algn="l" rtl="0" fontAlgn="base">
        <a:spcBef>
          <a:spcPct val="0"/>
        </a:spcBef>
        <a:spcAft>
          <a:spcPct val="0"/>
        </a:spcAft>
        <a:defRPr sz="3600">
          <a:solidFill>
            <a:schemeClr val="bg1"/>
          </a:solidFill>
          <a:latin typeface="Century Gothic" pitchFamily="34" charset="0"/>
        </a:defRPr>
      </a:lvl6pPr>
      <a:lvl7pPr marL="914400" algn="l" rtl="0" fontAlgn="base">
        <a:spcBef>
          <a:spcPct val="0"/>
        </a:spcBef>
        <a:spcAft>
          <a:spcPct val="0"/>
        </a:spcAft>
        <a:defRPr sz="3600">
          <a:solidFill>
            <a:schemeClr val="bg1"/>
          </a:solidFill>
          <a:latin typeface="Century Gothic" pitchFamily="34" charset="0"/>
        </a:defRPr>
      </a:lvl7pPr>
      <a:lvl8pPr marL="1371600" algn="l" rtl="0" fontAlgn="base">
        <a:spcBef>
          <a:spcPct val="0"/>
        </a:spcBef>
        <a:spcAft>
          <a:spcPct val="0"/>
        </a:spcAft>
        <a:defRPr sz="3600">
          <a:solidFill>
            <a:schemeClr val="bg1"/>
          </a:solidFill>
          <a:latin typeface="Century Gothic" pitchFamily="34" charset="0"/>
        </a:defRPr>
      </a:lvl8pPr>
      <a:lvl9pPr marL="1828800" algn="l" rtl="0" fontAlgn="base">
        <a:spcBef>
          <a:spcPct val="0"/>
        </a:spcBef>
        <a:spcAft>
          <a:spcPct val="0"/>
        </a:spcAft>
        <a:defRPr sz="3600">
          <a:solidFill>
            <a:schemeClr val="bg1"/>
          </a:solidFill>
          <a:latin typeface="Century Gothic" pitchFamily="34" charset="0"/>
        </a:defRPr>
      </a:lvl9pPr>
    </p:titleStyle>
    <p:bodyStyle>
      <a:lvl1pPr marL="342900" indent="-342900" algn="l" rtl="0" eaLnBrk="0" fontAlgn="base" hangingPunct="0">
        <a:spcBef>
          <a:spcPts val="2000"/>
        </a:spcBef>
        <a:spcAft>
          <a:spcPct val="0"/>
        </a:spcAft>
        <a:buClr>
          <a:schemeClr val="accent1"/>
        </a:buClr>
        <a:buFont typeface="Wingdings 2" pitchFamily="18" charset="2"/>
        <a:buChar char=""/>
        <a:defRPr sz="2000" kern="1200">
          <a:solidFill>
            <a:srgbClr val="595959"/>
          </a:solidFill>
          <a:latin typeface="+mn-lt"/>
          <a:ea typeface="+mn-ea"/>
          <a:cs typeface="+mn-cs"/>
        </a:defRPr>
      </a:lvl1pPr>
      <a:lvl2pPr marL="685800" indent="-336550" algn="l" rtl="0" eaLnBrk="0" fontAlgn="base" hangingPunct="0">
        <a:spcBef>
          <a:spcPts val="600"/>
        </a:spcBef>
        <a:spcAft>
          <a:spcPct val="0"/>
        </a:spcAft>
        <a:buClr>
          <a:srgbClr val="51640B"/>
        </a:buClr>
        <a:buFont typeface="Wingdings 2" pitchFamily="18" charset="2"/>
        <a:buChar char=""/>
        <a:defRPr kern="1200">
          <a:solidFill>
            <a:srgbClr val="595959"/>
          </a:solidFill>
          <a:latin typeface="+mn-lt"/>
          <a:ea typeface="+mn-ea"/>
          <a:cs typeface="+mn-cs"/>
        </a:defRPr>
      </a:lvl2pPr>
      <a:lvl3pPr marL="1035050" indent="-349250" algn="l" rtl="0" eaLnBrk="0" fontAlgn="base" hangingPunct="0">
        <a:spcBef>
          <a:spcPts val="600"/>
        </a:spcBef>
        <a:spcAft>
          <a:spcPct val="0"/>
        </a:spcAft>
        <a:buClr>
          <a:schemeClr val="accent1"/>
        </a:buClr>
        <a:buFont typeface="Wingdings 2" pitchFamily="18" charset="2"/>
        <a:buChar char=""/>
        <a:defRPr kern="1200">
          <a:solidFill>
            <a:srgbClr val="595959"/>
          </a:solidFill>
          <a:latin typeface="+mn-lt"/>
          <a:ea typeface="+mn-ea"/>
          <a:cs typeface="+mn-cs"/>
        </a:defRPr>
      </a:lvl3pPr>
      <a:lvl4pPr marL="1371600" indent="-336550" algn="l" rtl="0" eaLnBrk="0" fontAlgn="base" hangingPunct="0">
        <a:spcBef>
          <a:spcPts val="600"/>
        </a:spcBef>
        <a:spcAft>
          <a:spcPct val="0"/>
        </a:spcAft>
        <a:buClr>
          <a:srgbClr val="51640B"/>
        </a:buClr>
        <a:buFont typeface="Wingdings 2" pitchFamily="18" charset="2"/>
        <a:buChar char=""/>
        <a:defRPr kern="1200">
          <a:solidFill>
            <a:srgbClr val="595959"/>
          </a:solidFill>
          <a:latin typeface="+mn-lt"/>
          <a:ea typeface="+mn-ea"/>
          <a:cs typeface="+mn-cs"/>
        </a:defRPr>
      </a:lvl4pPr>
      <a:lvl5pPr marL="1720850" indent="-349250" algn="l" rtl="0" eaLnBrk="0" fontAlgn="base" hangingPunct="0">
        <a:spcBef>
          <a:spcPts val="600"/>
        </a:spcBef>
        <a:spcAft>
          <a:spcPct val="0"/>
        </a:spcAft>
        <a:buClr>
          <a:schemeClr val="accent1"/>
        </a:buClr>
        <a:buFont typeface="Wingdings 2" pitchFamily="18" charset="2"/>
        <a:buChar char=""/>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jp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7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emf"/><Relationship Id="rId5" Type="http://schemas.openxmlformats.org/officeDocument/2006/relationships/image" Target="../media/image11.jp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www.wlv.com/products/databook/db3/DataBookIII.pdf" TargetMode="External"/><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6.emf"/><Relationship Id="rId4" Type="http://schemas.openxmlformats.org/officeDocument/2006/relationships/image" Target="../media/image9.jpeg"/></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9.jpeg"/></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1.jp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513882"/>
            <a:ext cx="9144000" cy="5639514"/>
          </a:xfrm>
          <a:prstGeom prst="rect">
            <a:avLst/>
          </a:prstGeom>
        </p:spPr>
      </p:pic>
      <p:cxnSp>
        <p:nvCxnSpPr>
          <p:cNvPr id="21" name="Straight Connector 20"/>
          <p:cNvCxnSpPr/>
          <p:nvPr/>
        </p:nvCxnSpPr>
        <p:spPr>
          <a:xfrm>
            <a:off x="435429" y="1163354"/>
            <a:ext cx="8251371"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 y="1722949"/>
            <a:ext cx="9143999" cy="1077218"/>
          </a:xfrm>
          <a:prstGeom prst="rect">
            <a:avLst/>
          </a:prstGeom>
          <a:noFill/>
        </p:spPr>
        <p:txBody>
          <a:bodyPr wrap="square" rtlCol="0">
            <a:spAutoFit/>
          </a:bodyPr>
          <a:lstStyle/>
          <a:p>
            <a:pPr algn="ctr"/>
            <a:r>
              <a:rPr lang="en-US" altLang="en-US" sz="3200" dirty="0">
                <a:effectLst>
                  <a:outerShdw blurRad="38100" dist="38100" dir="2700000" algn="tl">
                    <a:srgbClr val="000000">
                      <a:alpha val="43137"/>
                    </a:srgbClr>
                  </a:outerShdw>
                </a:effectLst>
                <a:latin typeface="Century Gothic" panose="020B0502020202020204" pitchFamily="34" charset="0"/>
              </a:rPr>
              <a:t>Assessing and Optimizing the Performance of </a:t>
            </a:r>
          </a:p>
          <a:p>
            <a:pPr algn="ctr"/>
            <a:r>
              <a:rPr lang="en-US" sz="3200" dirty="0">
                <a:effectLst>
                  <a:outerShdw blurRad="38100" dist="38100" dir="2700000" algn="tl">
                    <a:srgbClr val="000000">
                      <a:alpha val="43137"/>
                    </a:srgbClr>
                  </a:outerShdw>
                </a:effectLst>
                <a:latin typeface="Century Gothic" panose="020B0502020202020204" pitchFamily="34" charset="0"/>
              </a:rPr>
              <a:t>R-290 Integral Display Case </a:t>
            </a:r>
            <a:r>
              <a:rPr lang="en-US" altLang="en-US" sz="3200" dirty="0">
                <a:effectLst>
                  <a:outerShdw blurRad="38100" dist="38100" dir="2700000" algn="tl">
                    <a:srgbClr val="000000">
                      <a:alpha val="43137"/>
                    </a:srgbClr>
                  </a:outerShdw>
                </a:effectLst>
                <a:latin typeface="Century Gothic" panose="020B0502020202020204" pitchFamily="34" charset="0"/>
              </a:rPr>
              <a:t>  </a:t>
            </a:r>
            <a:endParaRPr lang="en-US" sz="3200" dirty="0">
              <a:effectLst>
                <a:outerShdw blurRad="38100" dist="38100" dir="2700000" algn="tl">
                  <a:srgbClr val="000000">
                    <a:alpha val="43137"/>
                  </a:srgbClr>
                </a:outerShdw>
              </a:effectLst>
              <a:latin typeface="Century Gothic" panose="020B0502020202020204" pitchFamily="34" charset="0"/>
            </a:endParaRPr>
          </a:p>
        </p:txBody>
      </p:sp>
      <p:cxnSp>
        <p:nvCxnSpPr>
          <p:cNvPr id="4" name="Straight Connector 3"/>
          <p:cNvCxnSpPr/>
          <p:nvPr/>
        </p:nvCxnSpPr>
        <p:spPr>
          <a:xfrm>
            <a:off x="718457" y="0"/>
            <a:ext cx="0" cy="1439172"/>
          </a:xfrm>
          <a:prstGeom prst="line">
            <a:avLst/>
          </a:prstGeom>
          <a:ln w="38100"/>
          <a:effectLst>
            <a:outerShdw blurRad="50800" dist="38100" dir="13500000" algn="br"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grpSp>
        <p:nvGrpSpPr>
          <p:cNvPr id="12" name="Grupo 11"/>
          <p:cNvGrpSpPr/>
          <p:nvPr/>
        </p:nvGrpSpPr>
        <p:grpSpPr>
          <a:xfrm>
            <a:off x="828364" y="102798"/>
            <a:ext cx="7928706" cy="973823"/>
            <a:chOff x="900136" y="102798"/>
            <a:chExt cx="7928706" cy="973823"/>
          </a:xfrm>
        </p:grpSpPr>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3598" t="6822" r="2261" b="9135"/>
            <a:stretch/>
          </p:blipFill>
          <p:spPr>
            <a:xfrm>
              <a:off x="900136" y="151421"/>
              <a:ext cx="2391555" cy="925200"/>
            </a:xfrm>
            <a:prstGeom prst="rect">
              <a:avLst/>
            </a:prstGeom>
          </p:spPr>
        </p:pic>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5824" y="102798"/>
              <a:ext cx="2355652" cy="925200"/>
            </a:xfrm>
            <a:prstGeom prst="rect">
              <a:avLst/>
            </a:prstGeom>
          </p:spPr>
        </p:pic>
        <p:pic>
          <p:nvPicPr>
            <p:cNvPr id="22"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6374" t="10919" r="6953" b="9795"/>
            <a:stretch/>
          </p:blipFill>
          <p:spPr>
            <a:xfrm>
              <a:off x="6042934" y="163390"/>
              <a:ext cx="2785908" cy="901261"/>
            </a:xfrm>
            <a:prstGeom prst="round2DiagRect">
              <a:avLst>
                <a:gd name="adj1" fmla="val 16667"/>
                <a:gd name="adj2" fmla="val 0"/>
              </a:avLst>
            </a:prstGeom>
            <a:ln w="88900" cap="sq">
              <a:noFill/>
              <a:miter lim="800000"/>
            </a:ln>
            <a:effectLst/>
          </p:spPr>
        </p:pic>
      </p:grpSp>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1396" y="3279789"/>
            <a:ext cx="4559436" cy="2271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62790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2" name="Rectangle 1">
            <a:extLst>
              <a:ext uri="{FF2B5EF4-FFF2-40B4-BE49-F238E27FC236}">
                <a16:creationId xmlns:a16="http://schemas.microsoft.com/office/drawing/2014/main" id="{60A67D80-531D-4CDB-BFEB-372B19EF736B}"/>
              </a:ext>
            </a:extLst>
          </p:cNvPr>
          <p:cNvSpPr/>
          <p:nvPr/>
        </p:nvSpPr>
        <p:spPr>
          <a:xfrm>
            <a:off x="0" y="636087"/>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t>Open vertical display refrigerators rely on their </a:t>
            </a:r>
            <a:r>
              <a:rPr lang="en-US" sz="1600" dirty="0">
                <a:solidFill>
                  <a:srgbClr val="A13034"/>
                </a:solidFill>
              </a:rPr>
              <a:t>air curtains </a:t>
            </a:r>
            <a:r>
              <a:rPr lang="en-US" sz="1600" dirty="0"/>
              <a:t>to keep warm ambient air from penetrating into the cold environment inside the refrigerator.</a:t>
            </a:r>
            <a:endParaRPr lang="es-ES" sz="1600" dirty="0"/>
          </a:p>
        </p:txBody>
      </p:sp>
      <p:pic>
        <p:nvPicPr>
          <p:cNvPr id="4" name="Picture 3" descr="A drawing of a person&#10;&#10;Description generated with high confidence">
            <a:extLst>
              <a:ext uri="{FF2B5EF4-FFF2-40B4-BE49-F238E27FC236}">
                <a16:creationId xmlns:a16="http://schemas.microsoft.com/office/drawing/2014/main" id="{6500C98E-23B5-43F4-A109-AA55D2F3D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 y="1220863"/>
            <a:ext cx="3732666" cy="5004840"/>
          </a:xfrm>
          <a:prstGeom prst="rect">
            <a:avLst/>
          </a:prstGeom>
        </p:spPr>
      </p:pic>
      <p:sp>
        <p:nvSpPr>
          <p:cNvPr id="5" name="Rectangle 4">
            <a:extLst>
              <a:ext uri="{FF2B5EF4-FFF2-40B4-BE49-F238E27FC236}">
                <a16:creationId xmlns:a16="http://schemas.microsoft.com/office/drawing/2014/main" id="{A881A029-13DB-44EE-944E-1459C91E490C}"/>
              </a:ext>
            </a:extLst>
          </p:cNvPr>
          <p:cNvSpPr/>
          <p:nvPr/>
        </p:nvSpPr>
        <p:spPr>
          <a:xfrm>
            <a:off x="3258132" y="4912673"/>
            <a:ext cx="5937426" cy="1323439"/>
          </a:xfrm>
          <a:prstGeom prst="rect">
            <a:avLst/>
          </a:prstGeom>
        </p:spPr>
        <p:txBody>
          <a:bodyPr wrap="square">
            <a:spAutoFit/>
          </a:bodyPr>
          <a:lstStyle/>
          <a:p>
            <a:pPr marL="285750" indent="-285750">
              <a:buFont typeface="Wingdings" panose="05000000000000000000" pitchFamily="2" charset="2"/>
              <a:buChar char="q"/>
            </a:pPr>
            <a:r>
              <a:rPr lang="en-US" sz="1600" dirty="0"/>
              <a:t>major contributor to the total cooling load of open display refrigerators </a:t>
            </a:r>
            <a:r>
              <a:rPr lang="es-ES" sz="1600" dirty="0"/>
              <a:t>are</a:t>
            </a:r>
            <a:r>
              <a:rPr lang="es-ES" sz="1600" dirty="0">
                <a:solidFill>
                  <a:srgbClr val="A13034"/>
                </a:solidFill>
              </a:rPr>
              <a:t> </a:t>
            </a:r>
            <a:r>
              <a:rPr lang="es-ES" sz="1600" dirty="0" err="1">
                <a:solidFill>
                  <a:srgbClr val="A13034"/>
                </a:solidFill>
              </a:rPr>
              <a:t>infiltration</a:t>
            </a:r>
            <a:r>
              <a:rPr lang="es-ES" sz="1600" dirty="0">
                <a:solidFill>
                  <a:srgbClr val="A13034"/>
                </a:solidFill>
              </a:rPr>
              <a:t> </a:t>
            </a:r>
            <a:r>
              <a:rPr lang="es-ES" sz="1600" dirty="0"/>
              <a:t>and </a:t>
            </a:r>
            <a:r>
              <a:rPr lang="es-ES" sz="1600" dirty="0" err="1">
                <a:solidFill>
                  <a:srgbClr val="A13034"/>
                </a:solidFill>
              </a:rPr>
              <a:t>radiation</a:t>
            </a:r>
            <a:r>
              <a:rPr lang="es-ES" sz="1600" dirty="0">
                <a:solidFill>
                  <a:srgbClr val="A13034"/>
                </a:solidFill>
              </a:rPr>
              <a:t>.</a:t>
            </a:r>
          </a:p>
          <a:p>
            <a:pPr marL="285750" indent="-285750">
              <a:buFont typeface="Wingdings" panose="05000000000000000000" pitchFamily="2" charset="2"/>
              <a:buChar char="q"/>
            </a:pPr>
            <a:r>
              <a:rPr lang="es-ES" sz="1600" dirty="0" err="1">
                <a:solidFill>
                  <a:srgbClr val="A13034"/>
                </a:solidFill>
              </a:rPr>
              <a:t>Infiltration</a:t>
            </a:r>
            <a:r>
              <a:rPr lang="es-ES" sz="1600" dirty="0"/>
              <a:t> </a:t>
            </a:r>
            <a:r>
              <a:rPr lang="en-US" sz="1600" dirty="0"/>
              <a:t>constitutes</a:t>
            </a:r>
            <a:r>
              <a:rPr lang="es-ES" sz="1600" dirty="0"/>
              <a:t> </a:t>
            </a:r>
            <a:r>
              <a:rPr lang="en-US" sz="1600" dirty="0"/>
              <a:t>approximately </a:t>
            </a:r>
            <a:r>
              <a:rPr lang="en-US" sz="1600" dirty="0">
                <a:solidFill>
                  <a:srgbClr val="A13034"/>
                </a:solidFill>
              </a:rPr>
              <a:t>80% of the cooling load </a:t>
            </a:r>
            <a:r>
              <a:rPr lang="en-US" sz="1600" dirty="0"/>
              <a:t>of a typical medium-temperature open vertical display refrigerator (</a:t>
            </a:r>
            <a:r>
              <a:rPr lang="es-ES" sz="1600" b="1" dirty="0">
                <a:solidFill>
                  <a:srgbClr val="A13034"/>
                </a:solidFill>
              </a:rPr>
              <a:t>ASHRAE 2010</a:t>
            </a:r>
            <a:r>
              <a:rPr lang="es-ES" sz="1600" dirty="0"/>
              <a:t>)</a:t>
            </a:r>
            <a:r>
              <a:rPr lang="en-US" sz="1600" dirty="0"/>
              <a:t>.</a:t>
            </a:r>
            <a:endParaRPr lang="es-ES" sz="1600" dirty="0"/>
          </a:p>
        </p:txBody>
      </p:sp>
      <p:pic>
        <p:nvPicPr>
          <p:cNvPr id="7" name="Picture 6" descr="A screenshot of a cell phone&#10;&#10;Description generated with very high confidence">
            <a:extLst>
              <a:ext uri="{FF2B5EF4-FFF2-40B4-BE49-F238E27FC236}">
                <a16:creationId xmlns:a16="http://schemas.microsoft.com/office/drawing/2014/main" id="{93832BF3-7607-4F21-B123-BF5455E64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0282" y="1220861"/>
            <a:ext cx="4969245" cy="3439257"/>
          </a:xfrm>
          <a:prstGeom prst="rect">
            <a:avLst/>
          </a:prstGeom>
        </p:spPr>
      </p:pic>
      <p:sp>
        <p:nvSpPr>
          <p:cNvPr id="8" name="Rectangle 7">
            <a:extLst>
              <a:ext uri="{FF2B5EF4-FFF2-40B4-BE49-F238E27FC236}">
                <a16:creationId xmlns:a16="http://schemas.microsoft.com/office/drawing/2014/main" id="{55E6C3F9-8CF6-4AE3-BF1A-39B1E0BE522E}"/>
              </a:ext>
            </a:extLst>
          </p:cNvPr>
          <p:cNvSpPr/>
          <p:nvPr/>
        </p:nvSpPr>
        <p:spPr>
          <a:xfrm>
            <a:off x="4416552" y="1651951"/>
            <a:ext cx="578962" cy="2279969"/>
          </a:xfrm>
          <a:prstGeom prst="rect">
            <a:avLst/>
          </a:prstGeom>
          <a:pattFill prst="wdUpDiag">
            <a:fgClr>
              <a:srgbClr val="FF0000"/>
            </a:fgClr>
            <a:bgClr>
              <a:schemeClr val="bg1"/>
            </a:bgClr>
          </a:patt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3" name="Rectangle 12">
            <a:extLst>
              <a:ext uri="{FF2B5EF4-FFF2-40B4-BE49-F238E27FC236}">
                <a16:creationId xmlns:a16="http://schemas.microsoft.com/office/drawing/2014/main" id="{D6F5023F-C541-4E00-BBC1-A1736C157453}"/>
              </a:ext>
            </a:extLst>
          </p:cNvPr>
          <p:cNvSpPr/>
          <p:nvPr/>
        </p:nvSpPr>
        <p:spPr>
          <a:xfrm>
            <a:off x="5588287" y="1651951"/>
            <a:ext cx="568292" cy="2206687"/>
          </a:xfrm>
          <a:prstGeom prst="rect">
            <a:avLst/>
          </a:prstGeom>
          <a:pattFill prst="wdDnDiag">
            <a:fgClr>
              <a:srgbClr val="FF0000"/>
            </a:fgClr>
            <a:bgClr>
              <a:schemeClr val="bg1"/>
            </a:bgClr>
          </a:patt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6317696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11" name="Picture 10" descr="A close up of text on a black background&#10;&#10;Description generated with high confidence">
            <a:extLst>
              <a:ext uri="{FF2B5EF4-FFF2-40B4-BE49-F238E27FC236}">
                <a16:creationId xmlns:a16="http://schemas.microsoft.com/office/drawing/2014/main" id="{52A9160C-D9B7-44C5-BABF-5FE78E0E5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077" y="676275"/>
            <a:ext cx="3717404" cy="5779127"/>
          </a:xfrm>
          <a:prstGeom prst="rect">
            <a:avLst/>
          </a:prstGeom>
        </p:spPr>
      </p:pic>
      <p:sp>
        <p:nvSpPr>
          <p:cNvPr id="2" name="Rectangle 1">
            <a:extLst>
              <a:ext uri="{FF2B5EF4-FFF2-40B4-BE49-F238E27FC236}">
                <a16:creationId xmlns:a16="http://schemas.microsoft.com/office/drawing/2014/main" id="{60A67D80-531D-4CDB-BFEB-372B19EF736B}"/>
              </a:ext>
            </a:extLst>
          </p:cNvPr>
          <p:cNvSpPr/>
          <p:nvPr/>
        </p:nvSpPr>
        <p:spPr>
          <a:xfrm>
            <a:off x="0" y="798012"/>
            <a:ext cx="6400800" cy="1323439"/>
          </a:xfrm>
          <a:prstGeom prst="rect">
            <a:avLst/>
          </a:prstGeom>
        </p:spPr>
        <p:txBody>
          <a:bodyPr wrap="square">
            <a:spAutoFit/>
          </a:bodyPr>
          <a:lstStyle/>
          <a:p>
            <a:pPr marL="285750" indent="-285750">
              <a:buFont typeface="Wingdings" panose="05000000000000000000" pitchFamily="2" charset="2"/>
              <a:buChar char="q"/>
            </a:pPr>
            <a:r>
              <a:rPr lang="en-US" sz="1600" dirty="0"/>
              <a:t>Based on the previous analysis, we think that the </a:t>
            </a:r>
            <a:r>
              <a:rPr lang="en-US" sz="1600" dirty="0">
                <a:solidFill>
                  <a:srgbClr val="A13034"/>
                </a:solidFill>
              </a:rPr>
              <a:t>air curtains do not work properly</a:t>
            </a:r>
            <a:r>
              <a:rPr lang="en-US" sz="1600" dirty="0"/>
              <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in turn, results to high product temperature due </a:t>
            </a:r>
            <a:r>
              <a:rPr lang="en-US" sz="1600" dirty="0">
                <a:solidFill>
                  <a:srgbClr val="A13034"/>
                </a:solidFill>
              </a:rPr>
              <a:t>to high infiltration rate</a:t>
            </a:r>
            <a:r>
              <a:rPr lang="en-US" sz="1600" dirty="0"/>
              <a:t>.</a:t>
            </a:r>
          </a:p>
        </p:txBody>
      </p:sp>
      <p:sp>
        <p:nvSpPr>
          <p:cNvPr id="3" name="Rectangle 2">
            <a:extLst>
              <a:ext uri="{FF2B5EF4-FFF2-40B4-BE49-F238E27FC236}">
                <a16:creationId xmlns:a16="http://schemas.microsoft.com/office/drawing/2014/main" id="{0EF4098E-DC0F-4001-A421-A2E9DCC78BAA}"/>
              </a:ext>
            </a:extLst>
          </p:cNvPr>
          <p:cNvSpPr/>
          <p:nvPr/>
        </p:nvSpPr>
        <p:spPr>
          <a:xfrm>
            <a:off x="0" y="2361075"/>
            <a:ext cx="6324600" cy="3046988"/>
          </a:xfrm>
          <a:prstGeom prst="rect">
            <a:avLst/>
          </a:prstGeom>
        </p:spPr>
        <p:txBody>
          <a:bodyPr wrap="square">
            <a:spAutoFit/>
          </a:bodyPr>
          <a:lstStyle/>
          <a:p>
            <a:pPr marL="285750" indent="-285750">
              <a:buFont typeface="Wingdings" panose="05000000000000000000" pitchFamily="2" charset="2"/>
              <a:buChar char="q"/>
            </a:pPr>
            <a:r>
              <a:rPr lang="en-US" sz="1600" dirty="0"/>
              <a:t>The total performance of the air curtain and the amount of heat transferred across it may depend on </a:t>
            </a:r>
            <a:r>
              <a:rPr lang="es-ES" sz="1600" dirty="0" err="1"/>
              <a:t>several</a:t>
            </a:r>
            <a:r>
              <a:rPr lang="es-ES" sz="1600" dirty="0"/>
              <a:t> </a:t>
            </a:r>
            <a:r>
              <a:rPr lang="es-ES" sz="1600" dirty="0" err="1"/>
              <a:t>factors</a:t>
            </a:r>
            <a:r>
              <a:rPr lang="es-ES" sz="1600" dirty="0"/>
              <a:t> </a:t>
            </a:r>
            <a:r>
              <a:rPr lang="en-US" sz="1600" dirty="0"/>
              <a:t>(</a:t>
            </a:r>
            <a:r>
              <a:rPr lang="es-ES" sz="1600" b="1" dirty="0">
                <a:solidFill>
                  <a:srgbClr val="A13034"/>
                </a:solidFill>
              </a:rPr>
              <a:t>ASHRAE 2010</a:t>
            </a:r>
            <a:r>
              <a:rPr lang="es-ES" sz="1600" dirty="0"/>
              <a:t>), </a:t>
            </a:r>
            <a:r>
              <a:rPr lang="es-ES" sz="1600" dirty="0" err="1"/>
              <a:t>including</a:t>
            </a:r>
            <a:r>
              <a:rPr lang="es-ES" sz="1600" dirty="0"/>
              <a:t>:</a:t>
            </a:r>
          </a:p>
          <a:p>
            <a:pPr marL="742950" lvl="1" indent="-285750">
              <a:buFont typeface="Courier New" panose="02070309020205020404" pitchFamily="49" charset="0"/>
              <a:buChar char="o"/>
            </a:pPr>
            <a:r>
              <a:rPr lang="en-US" sz="1600" dirty="0"/>
              <a:t>Air curtain velocity and temperature profile.</a:t>
            </a:r>
          </a:p>
          <a:p>
            <a:pPr marL="742950" lvl="1" indent="-285750">
              <a:buFont typeface="Courier New" panose="02070309020205020404" pitchFamily="49" charset="0"/>
              <a:buChar char="o"/>
            </a:pPr>
            <a:r>
              <a:rPr lang="es-ES" sz="1600" dirty="0" err="1"/>
              <a:t>Number</a:t>
            </a:r>
            <a:r>
              <a:rPr lang="es-ES" sz="1600" dirty="0"/>
              <a:t> </a:t>
            </a:r>
            <a:r>
              <a:rPr lang="es-ES" sz="1600" dirty="0" err="1"/>
              <a:t>of</a:t>
            </a:r>
            <a:r>
              <a:rPr lang="es-ES" sz="1600" dirty="0"/>
              <a:t> jets.</a:t>
            </a:r>
          </a:p>
          <a:p>
            <a:pPr marL="742950" lvl="1" indent="-285750">
              <a:buFont typeface="Courier New" panose="02070309020205020404" pitchFamily="49" charset="0"/>
              <a:buChar char="o"/>
            </a:pPr>
            <a:r>
              <a:rPr lang="en-US" sz="1600" dirty="0"/>
              <a:t>Air jet width and thickness.</a:t>
            </a:r>
          </a:p>
          <a:p>
            <a:pPr marL="742950" lvl="1" indent="-285750">
              <a:buFont typeface="Courier New" panose="02070309020205020404" pitchFamily="49" charset="0"/>
              <a:buChar char="o"/>
            </a:pPr>
            <a:r>
              <a:rPr lang="en-US" sz="1600" dirty="0"/>
              <a:t>Dimensional characteristics of the discharge air honeycomb.</a:t>
            </a:r>
          </a:p>
          <a:p>
            <a:pPr marL="742950" lvl="1" indent="-285750">
              <a:buFont typeface="Courier New" panose="02070309020205020404" pitchFamily="49" charset="0"/>
              <a:buChar char="o"/>
            </a:pPr>
            <a:r>
              <a:rPr lang="en-US" sz="1600" dirty="0"/>
              <a:t>Store and display refrigerator temperatures and humidity ratios.</a:t>
            </a:r>
          </a:p>
          <a:p>
            <a:pPr marL="742950" lvl="1" indent="-285750">
              <a:buFont typeface="Courier New" panose="02070309020205020404" pitchFamily="49" charset="0"/>
              <a:buChar char="o"/>
            </a:pPr>
            <a:r>
              <a:rPr lang="en-US" sz="1600" dirty="0"/>
              <a:t>Rate of air curtain agitation caused by shoppers passing.</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11</a:t>
            </a:fld>
            <a:endParaRPr lang="en-US" dirty="0">
              <a:solidFill>
                <a:srgbClr val="A13034"/>
              </a:solidFill>
            </a:endParaRPr>
          </a:p>
        </p:txBody>
      </p:sp>
    </p:spTree>
    <p:extLst>
      <p:ext uri="{BB962C8B-B14F-4D97-AF65-F5344CB8AC3E}">
        <p14:creationId xmlns:p14="http://schemas.microsoft.com/office/powerpoint/2010/main" val="3345715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2" name="Rectangle 1">
            <a:extLst>
              <a:ext uri="{FF2B5EF4-FFF2-40B4-BE49-F238E27FC236}">
                <a16:creationId xmlns:a16="http://schemas.microsoft.com/office/drawing/2014/main" id="{60A67D80-531D-4CDB-BFEB-372B19EF736B}"/>
              </a:ext>
            </a:extLst>
          </p:cNvPr>
          <p:cNvSpPr/>
          <p:nvPr/>
        </p:nvSpPr>
        <p:spPr>
          <a:xfrm>
            <a:off x="0" y="798012"/>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A13034"/>
                </a:solidFill>
              </a:rPr>
              <a:t>Sun et al. (2017) </a:t>
            </a:r>
            <a:r>
              <a:rPr lang="en-US" sz="1600" dirty="0"/>
              <a:t>used CFD modelling to investigate the influence of air guiding strips on the performance of vertical multi-deck display cabinets.</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12</a:t>
            </a:fld>
            <a:endParaRPr lang="en-US" dirty="0">
              <a:solidFill>
                <a:srgbClr val="A13034"/>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817BE081-9E64-4E23-95F0-3FD8EE39A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161" y="1656449"/>
            <a:ext cx="3423199" cy="3722262"/>
          </a:xfrm>
          <a:prstGeom prst="rect">
            <a:avLst/>
          </a:prstGeom>
        </p:spPr>
      </p:pic>
      <p:cxnSp>
        <p:nvCxnSpPr>
          <p:cNvPr id="7" name="Straight Arrow Connector 6">
            <a:extLst>
              <a:ext uri="{FF2B5EF4-FFF2-40B4-BE49-F238E27FC236}">
                <a16:creationId xmlns:a16="http://schemas.microsoft.com/office/drawing/2014/main" id="{13C9ADE3-9D12-4187-AD50-47297EF43662}"/>
              </a:ext>
            </a:extLst>
          </p:cNvPr>
          <p:cNvCxnSpPr/>
          <p:nvPr/>
        </p:nvCxnSpPr>
        <p:spPr>
          <a:xfrm>
            <a:off x="1903936" y="1824021"/>
            <a:ext cx="0" cy="3499172"/>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79DAC7B-61EE-41CC-8432-3649B3B0DAAE}"/>
              </a:ext>
            </a:extLst>
          </p:cNvPr>
          <p:cNvSpPr txBox="1"/>
          <p:nvPr/>
        </p:nvSpPr>
        <p:spPr>
          <a:xfrm>
            <a:off x="1114347" y="3878441"/>
            <a:ext cx="627403" cy="369332"/>
          </a:xfrm>
          <a:prstGeom prst="rect">
            <a:avLst/>
          </a:prstGeom>
          <a:noFill/>
        </p:spPr>
        <p:txBody>
          <a:bodyPr wrap="square" rtlCol="0">
            <a:spAutoFit/>
          </a:bodyPr>
          <a:lstStyle/>
          <a:p>
            <a:r>
              <a:rPr lang="es-ES" dirty="0">
                <a:solidFill>
                  <a:srgbClr val="A13034"/>
                </a:solidFill>
              </a:rPr>
              <a:t>2 m</a:t>
            </a:r>
          </a:p>
        </p:txBody>
      </p:sp>
      <p:cxnSp>
        <p:nvCxnSpPr>
          <p:cNvPr id="13" name="Straight Arrow Connector 12">
            <a:extLst>
              <a:ext uri="{FF2B5EF4-FFF2-40B4-BE49-F238E27FC236}">
                <a16:creationId xmlns:a16="http://schemas.microsoft.com/office/drawing/2014/main" id="{1381DA9D-3302-408C-92A8-D6264A1DBCC3}"/>
              </a:ext>
            </a:extLst>
          </p:cNvPr>
          <p:cNvCxnSpPr/>
          <p:nvPr/>
        </p:nvCxnSpPr>
        <p:spPr>
          <a:xfrm>
            <a:off x="2041096" y="5487785"/>
            <a:ext cx="158191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E3539EE-8828-4DCB-9C61-712ADF090EE3}"/>
              </a:ext>
            </a:extLst>
          </p:cNvPr>
          <p:cNvSpPr txBox="1"/>
          <p:nvPr/>
        </p:nvSpPr>
        <p:spPr>
          <a:xfrm>
            <a:off x="2351992" y="5487785"/>
            <a:ext cx="793761" cy="369332"/>
          </a:xfrm>
          <a:prstGeom prst="rect">
            <a:avLst/>
          </a:prstGeom>
          <a:noFill/>
        </p:spPr>
        <p:txBody>
          <a:bodyPr wrap="square" rtlCol="0">
            <a:spAutoFit/>
          </a:bodyPr>
          <a:lstStyle/>
          <a:p>
            <a:r>
              <a:rPr lang="es-ES" dirty="0">
                <a:solidFill>
                  <a:srgbClr val="A13034"/>
                </a:solidFill>
              </a:rPr>
              <a:t>0.8 m</a:t>
            </a:r>
          </a:p>
        </p:txBody>
      </p:sp>
      <p:pic>
        <p:nvPicPr>
          <p:cNvPr id="17" name="Picture 16" descr="A picture containing LEGO, toy&#10;&#10;Description generated with very high confidence">
            <a:extLst>
              <a:ext uri="{FF2B5EF4-FFF2-40B4-BE49-F238E27FC236}">
                <a16:creationId xmlns:a16="http://schemas.microsoft.com/office/drawing/2014/main" id="{1B88260E-465C-4D0B-97D3-564E697BF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360" y="1622411"/>
            <a:ext cx="3562437" cy="3902391"/>
          </a:xfrm>
          <a:prstGeom prst="rect">
            <a:avLst/>
          </a:prstGeom>
        </p:spPr>
      </p:pic>
      <p:cxnSp>
        <p:nvCxnSpPr>
          <p:cNvPr id="19" name="Straight Arrow Connector 18">
            <a:extLst>
              <a:ext uri="{FF2B5EF4-FFF2-40B4-BE49-F238E27FC236}">
                <a16:creationId xmlns:a16="http://schemas.microsoft.com/office/drawing/2014/main" id="{406F4C13-69FF-4DD1-9B4B-3CFA5F18700F}"/>
              </a:ext>
            </a:extLst>
          </p:cNvPr>
          <p:cNvCxnSpPr/>
          <p:nvPr/>
        </p:nvCxnSpPr>
        <p:spPr>
          <a:xfrm flipH="1">
            <a:off x="5223208" y="1824021"/>
            <a:ext cx="1234440" cy="527372"/>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2C79B11-9473-4B85-B6DE-476F41FD3CB2}"/>
              </a:ext>
            </a:extLst>
          </p:cNvPr>
          <p:cNvSpPr txBox="1"/>
          <p:nvPr/>
        </p:nvSpPr>
        <p:spPr>
          <a:xfrm>
            <a:off x="5230585" y="1582495"/>
            <a:ext cx="793761" cy="369332"/>
          </a:xfrm>
          <a:prstGeom prst="rect">
            <a:avLst/>
          </a:prstGeom>
          <a:noFill/>
        </p:spPr>
        <p:txBody>
          <a:bodyPr wrap="square" rtlCol="0">
            <a:spAutoFit/>
          </a:bodyPr>
          <a:lstStyle/>
          <a:p>
            <a:r>
              <a:rPr lang="es-ES" dirty="0">
                <a:solidFill>
                  <a:srgbClr val="A13034"/>
                </a:solidFill>
              </a:rPr>
              <a:t>1.2 m</a:t>
            </a:r>
          </a:p>
        </p:txBody>
      </p:sp>
      <p:sp>
        <p:nvSpPr>
          <p:cNvPr id="20" name="TextBox 19">
            <a:extLst>
              <a:ext uri="{FF2B5EF4-FFF2-40B4-BE49-F238E27FC236}">
                <a16:creationId xmlns:a16="http://schemas.microsoft.com/office/drawing/2014/main" id="{A5704199-EF61-4508-B555-9BB4C876DBCF}"/>
              </a:ext>
            </a:extLst>
          </p:cNvPr>
          <p:cNvSpPr txBox="1"/>
          <p:nvPr/>
        </p:nvSpPr>
        <p:spPr>
          <a:xfrm>
            <a:off x="872837" y="5857117"/>
            <a:ext cx="8187599" cy="338554"/>
          </a:xfrm>
          <a:prstGeom prst="rect">
            <a:avLst/>
          </a:prstGeom>
          <a:noFill/>
        </p:spPr>
        <p:txBody>
          <a:bodyPr wrap="square" rtlCol="0">
            <a:spAutoFit/>
          </a:bodyPr>
          <a:lstStyle/>
          <a:p>
            <a:r>
              <a:rPr lang="en-US" sz="1600" dirty="0"/>
              <a:t>Air velocity at the middle plane of the conventional cabinet and 3D air curtain. </a:t>
            </a:r>
          </a:p>
        </p:txBody>
      </p:sp>
    </p:spTree>
    <p:extLst>
      <p:ext uri="{BB962C8B-B14F-4D97-AF65-F5344CB8AC3E}">
        <p14:creationId xmlns:p14="http://schemas.microsoft.com/office/powerpoint/2010/main" val="14320980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13</a:t>
            </a:fld>
            <a:endParaRPr lang="en-US" dirty="0">
              <a:solidFill>
                <a:srgbClr val="A13034"/>
              </a:solidFill>
            </a:endParaRPr>
          </a:p>
        </p:txBody>
      </p:sp>
      <p:pic>
        <p:nvPicPr>
          <p:cNvPr id="14" name="Picture 13" descr="A picture containing text&#10;&#10;Description generated with high confidence">
            <a:extLst>
              <a:ext uri="{FF2B5EF4-FFF2-40B4-BE49-F238E27FC236}">
                <a16:creationId xmlns:a16="http://schemas.microsoft.com/office/drawing/2014/main" id="{8891C417-E364-46FF-9313-CBA3E2D31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54" y="636087"/>
            <a:ext cx="7983543" cy="3791141"/>
          </a:xfrm>
          <a:prstGeom prst="rect">
            <a:avLst/>
          </a:prstGeom>
        </p:spPr>
      </p:pic>
      <p:sp>
        <p:nvSpPr>
          <p:cNvPr id="18" name="Rectangle 17">
            <a:extLst>
              <a:ext uri="{FF2B5EF4-FFF2-40B4-BE49-F238E27FC236}">
                <a16:creationId xmlns:a16="http://schemas.microsoft.com/office/drawing/2014/main" id="{44E599CB-E740-4748-9CF9-5665EDFD77A2}"/>
              </a:ext>
            </a:extLst>
          </p:cNvPr>
          <p:cNvSpPr/>
          <p:nvPr/>
        </p:nvSpPr>
        <p:spPr>
          <a:xfrm>
            <a:off x="3728150" y="3386120"/>
            <a:ext cx="1857641" cy="1077218"/>
          </a:xfrm>
          <a:prstGeom prst="rect">
            <a:avLst/>
          </a:prstGeom>
          <a:ln w="28575">
            <a:solidFill>
              <a:srgbClr val="A13034"/>
            </a:solidFill>
          </a:ln>
        </p:spPr>
        <p:txBody>
          <a:bodyPr wrap="square">
            <a:spAutoFit/>
          </a:bodyPr>
          <a:lstStyle/>
          <a:p>
            <a:r>
              <a:rPr lang="en-US" sz="1600" dirty="0">
                <a:solidFill>
                  <a:srgbClr val="000000"/>
                </a:solidFill>
                <a:latin typeface="+mj-lt"/>
              </a:rPr>
              <a:t>air guiding strips with height of </a:t>
            </a:r>
            <a:r>
              <a:rPr lang="en-US" sz="1600" dirty="0">
                <a:solidFill>
                  <a:srgbClr val="A13034"/>
                </a:solidFill>
                <a:latin typeface="+mj-lt"/>
              </a:rPr>
              <a:t>50 mm</a:t>
            </a:r>
            <a:r>
              <a:rPr lang="en-US" sz="1600" dirty="0">
                <a:solidFill>
                  <a:srgbClr val="000000"/>
                </a:solidFill>
                <a:latin typeface="+mj-lt"/>
              </a:rPr>
              <a:t>, and air gab of </a:t>
            </a:r>
            <a:r>
              <a:rPr lang="en-US" sz="1600" dirty="0">
                <a:solidFill>
                  <a:srgbClr val="A13034"/>
                </a:solidFill>
                <a:latin typeface="+mj-lt"/>
              </a:rPr>
              <a:t>70 mm  </a:t>
            </a:r>
          </a:p>
        </p:txBody>
      </p:sp>
      <p:cxnSp>
        <p:nvCxnSpPr>
          <p:cNvPr id="26" name="Straight Arrow Connector 25">
            <a:extLst>
              <a:ext uri="{FF2B5EF4-FFF2-40B4-BE49-F238E27FC236}">
                <a16:creationId xmlns:a16="http://schemas.microsoft.com/office/drawing/2014/main" id="{204615D8-ED63-4114-9455-275D43F66CE8}"/>
              </a:ext>
            </a:extLst>
          </p:cNvPr>
          <p:cNvCxnSpPr/>
          <p:nvPr/>
        </p:nvCxnSpPr>
        <p:spPr>
          <a:xfrm flipH="1" flipV="1">
            <a:off x="3140765" y="3150704"/>
            <a:ext cx="556592" cy="397566"/>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7D447C-A6EB-49B3-B683-161595032DFF}"/>
              </a:ext>
            </a:extLst>
          </p:cNvPr>
          <p:cNvCxnSpPr/>
          <p:nvPr/>
        </p:nvCxnSpPr>
        <p:spPr>
          <a:xfrm flipH="1" flipV="1">
            <a:off x="3140765" y="2683565"/>
            <a:ext cx="587385" cy="864704"/>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8F3B670-312A-4596-BB99-702C58C319AA}"/>
              </a:ext>
            </a:extLst>
          </p:cNvPr>
          <p:cNvCxnSpPr/>
          <p:nvPr/>
        </p:nvCxnSpPr>
        <p:spPr>
          <a:xfrm flipH="1" flipV="1">
            <a:off x="3140765" y="1987826"/>
            <a:ext cx="587385" cy="1567571"/>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EA242BE-7FD3-4497-93A9-3FEE8C391C60}"/>
              </a:ext>
            </a:extLst>
          </p:cNvPr>
          <p:cNvSpPr txBox="1"/>
          <p:nvPr/>
        </p:nvSpPr>
        <p:spPr>
          <a:xfrm>
            <a:off x="1" y="4750394"/>
            <a:ext cx="9144000" cy="156966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They concluded that using air guiding strips results to:</a:t>
            </a:r>
          </a:p>
          <a:p>
            <a:pPr marL="742950" lvl="1" indent="-285750">
              <a:buFont typeface="Courier New" panose="02070309020205020404" pitchFamily="49" charset="0"/>
              <a:buChar char="o"/>
            </a:pPr>
            <a:r>
              <a:rPr lang="en-US" sz="1600" dirty="0"/>
              <a:t>The average food temperature decreased by </a:t>
            </a:r>
            <a:r>
              <a:rPr lang="en-US" sz="1600" dirty="0">
                <a:solidFill>
                  <a:srgbClr val="A13034"/>
                </a:solidFill>
              </a:rPr>
              <a:t>4.9 </a:t>
            </a:r>
            <a:r>
              <a:rPr lang="en-US" sz="1600" baseline="30000" dirty="0" err="1">
                <a:solidFill>
                  <a:srgbClr val="A13034"/>
                </a:solidFill>
              </a:rPr>
              <a:t>o</a:t>
            </a:r>
            <a:r>
              <a:rPr lang="en-US" sz="1600" dirty="0" err="1">
                <a:solidFill>
                  <a:srgbClr val="A13034"/>
                </a:solidFill>
              </a:rPr>
              <a:t>C</a:t>
            </a:r>
            <a:r>
              <a:rPr lang="en-US" sz="1600" dirty="0" err="1"/>
              <a:t>.</a:t>
            </a:r>
            <a:endParaRPr lang="en-US" sz="1600" dirty="0"/>
          </a:p>
          <a:p>
            <a:pPr marL="742950" lvl="1" indent="-285750">
              <a:buFont typeface="Courier New" panose="02070309020205020404" pitchFamily="49" charset="0"/>
              <a:buChar char="o"/>
            </a:pPr>
            <a:r>
              <a:rPr lang="en-US" sz="1600" dirty="0"/>
              <a:t>The cooling capacity decreased by </a:t>
            </a:r>
            <a:r>
              <a:rPr lang="en-US" sz="1600" dirty="0">
                <a:solidFill>
                  <a:srgbClr val="A13034"/>
                </a:solidFill>
              </a:rPr>
              <a:t>34%</a:t>
            </a:r>
            <a:r>
              <a:rPr lang="en-US" sz="1600" dirty="0"/>
              <a:t>.</a:t>
            </a:r>
          </a:p>
          <a:p>
            <a:pPr marL="742950" lvl="1" indent="-285750">
              <a:buFont typeface="Courier New" panose="02070309020205020404" pitchFamily="49" charset="0"/>
              <a:buChar char="o"/>
            </a:pPr>
            <a:r>
              <a:rPr lang="en-US" sz="1600" dirty="0"/>
              <a:t>The air guiding strips </a:t>
            </a:r>
            <a:r>
              <a:rPr lang="en-US" sz="1600" dirty="0">
                <a:solidFill>
                  <a:srgbClr val="A13034"/>
                </a:solidFill>
              </a:rPr>
              <a:t>accelerate the cool air at their gap centers and restrict the air flow vertical</a:t>
            </a:r>
            <a:r>
              <a:rPr lang="en-US" sz="1600" dirty="0"/>
              <a:t>, causing a stronger air curtain which is impacted less by the ambient warm air cross flow.</a:t>
            </a:r>
          </a:p>
        </p:txBody>
      </p:sp>
    </p:spTree>
    <p:extLst>
      <p:ext uri="{BB962C8B-B14F-4D97-AF65-F5344CB8AC3E}">
        <p14:creationId xmlns:p14="http://schemas.microsoft.com/office/powerpoint/2010/main" val="12716394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14</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8"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9" name="TextBox 8"/>
          <p:cNvSpPr txBox="1"/>
          <p:nvPr/>
        </p:nvSpPr>
        <p:spPr>
          <a:xfrm>
            <a:off x="168124" y="166350"/>
            <a:ext cx="6353700" cy="430887"/>
          </a:xfrm>
          <a:prstGeom prst="rect">
            <a:avLst/>
          </a:prstGeom>
          <a:noFill/>
        </p:spPr>
        <p:txBody>
          <a:bodyPr wrap="square" rtlCol="0">
            <a:spAutoFit/>
          </a:bodyPr>
          <a:lstStyle/>
          <a:p>
            <a:r>
              <a:rPr lang="en-US" sz="2200" b="1" dirty="0">
                <a:solidFill>
                  <a:schemeClr val="accent4">
                    <a:lumMod val="60000"/>
                    <a:lumOff val="40000"/>
                  </a:schemeClr>
                </a:solidFill>
              </a:rPr>
              <a:t>E</a:t>
            </a:r>
            <a:r>
              <a:rPr lang="en-US" sz="2200" dirty="0">
                <a:solidFill>
                  <a:schemeClr val="bg1"/>
                </a:solidFill>
              </a:rPr>
              <a:t>rror Propagation in Condenser Capacity</a:t>
            </a:r>
          </a:p>
        </p:txBody>
      </p:sp>
      <p:graphicFrame>
        <p:nvGraphicFramePr>
          <p:cNvPr id="10" name="7 Objeto"/>
          <p:cNvGraphicFramePr>
            <a:graphicFrameLocks noChangeAspect="1"/>
          </p:cNvGraphicFramePr>
          <p:nvPr>
            <p:extLst>
              <p:ext uri="{D42A27DB-BD31-4B8C-83A1-F6EECF244321}">
                <p14:modId xmlns:p14="http://schemas.microsoft.com/office/powerpoint/2010/main" val="1664152571"/>
              </p:ext>
            </p:extLst>
          </p:nvPr>
        </p:nvGraphicFramePr>
        <p:xfrm>
          <a:off x="168124" y="1204080"/>
          <a:ext cx="3228653" cy="547718"/>
        </p:xfrm>
        <a:graphic>
          <a:graphicData uri="http://schemas.openxmlformats.org/presentationml/2006/ole">
            <mc:AlternateContent xmlns:mc="http://schemas.openxmlformats.org/markup-compatibility/2006">
              <mc:Choice xmlns:v="urn:schemas-microsoft-com:vml" Requires="v">
                <p:oleObj spid="_x0000_s1547" name="Ecuación" r:id="rId6" imgW="1422360" imgH="241200" progId="Equation.3">
                  <p:embed/>
                </p:oleObj>
              </mc:Choice>
              <mc:Fallback>
                <p:oleObj name="Ecuación" r:id="rId6" imgW="1422360" imgH="241200" progId="Equation.3">
                  <p:embed/>
                  <p:pic>
                    <p:nvPicPr>
                      <p:cNvPr id="8" name="7 Obje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24" y="1204080"/>
                        <a:ext cx="3228653" cy="547718"/>
                      </a:xfrm>
                      <a:prstGeom prst="rect">
                        <a:avLst/>
                      </a:prstGeom>
                      <a:noFill/>
                      <a:ln w="28575">
                        <a:solidFill>
                          <a:srgbClr val="A13034"/>
                        </a:solidFill>
                      </a:ln>
                    </p:spPr>
                  </p:pic>
                </p:oleObj>
              </mc:Fallback>
            </mc:AlternateContent>
          </a:graphicData>
        </a:graphic>
      </p:graphicFrame>
      <p:sp>
        <p:nvSpPr>
          <p:cNvPr id="11" name="9 CuadroTexto"/>
          <p:cNvSpPr txBox="1"/>
          <p:nvPr/>
        </p:nvSpPr>
        <p:spPr>
          <a:xfrm>
            <a:off x="3705728" y="877774"/>
            <a:ext cx="5284268" cy="1077218"/>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q"/>
            </a:pPr>
            <a:r>
              <a:rPr lang="en-US" sz="1600" dirty="0"/>
              <a:t>water-side condenser capacity affects: </a:t>
            </a:r>
          </a:p>
          <a:p>
            <a:pPr marL="742950" lvl="1" indent="-285750">
              <a:buFont typeface="Arial" panose="020B0604020202020204" pitchFamily="34" charset="0"/>
              <a:buChar char="•"/>
            </a:pPr>
            <a:r>
              <a:rPr lang="en-US" sz="1600" dirty="0"/>
              <a:t>Quality at the outlet of condenser</a:t>
            </a:r>
          </a:p>
          <a:p>
            <a:pPr marL="742950" lvl="1" indent="-285750">
              <a:buFont typeface="Arial" panose="020B0604020202020204" pitchFamily="34" charset="0"/>
              <a:buChar char="•"/>
            </a:pPr>
            <a:r>
              <a:rPr lang="en-US" sz="1600" dirty="0"/>
              <a:t>Enthalpy at the inlet of evaporator</a:t>
            </a:r>
          </a:p>
          <a:p>
            <a:pPr marL="742950" lvl="1" indent="-285750">
              <a:buFont typeface="Arial" panose="020B0604020202020204" pitchFamily="34" charset="0"/>
              <a:buChar char="•"/>
            </a:pPr>
            <a:r>
              <a:rPr lang="en-US" sz="1600" dirty="0"/>
              <a:t>Total system charge</a:t>
            </a:r>
          </a:p>
        </p:txBody>
      </p:sp>
      <p:sp>
        <p:nvSpPr>
          <p:cNvPr id="12" name="10 CuadroTexto"/>
          <p:cNvSpPr txBox="1"/>
          <p:nvPr/>
        </p:nvSpPr>
        <p:spPr>
          <a:xfrm>
            <a:off x="0" y="2656115"/>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Assuming an uncertainty on the temperature of </a:t>
            </a:r>
            <a:r>
              <a:rPr lang="en-US" sz="1600" b="1" dirty="0">
                <a:solidFill>
                  <a:srgbClr val="A13034"/>
                </a:solidFill>
              </a:rPr>
              <a:t>0.1K</a:t>
            </a:r>
            <a:r>
              <a:rPr lang="en-US" sz="1600" dirty="0"/>
              <a:t> and of </a:t>
            </a:r>
            <a:r>
              <a:rPr lang="en-US" sz="1600" b="1" dirty="0">
                <a:solidFill>
                  <a:srgbClr val="A13034"/>
                </a:solidFill>
              </a:rPr>
              <a:t>1%</a:t>
            </a:r>
            <a:r>
              <a:rPr lang="en-US" sz="1600" dirty="0"/>
              <a:t> in the determination of the mass flow (optimistic)</a:t>
            </a:r>
          </a:p>
        </p:txBody>
      </p:sp>
      <p:graphicFrame>
        <p:nvGraphicFramePr>
          <p:cNvPr id="13" name="Table 12"/>
          <p:cNvGraphicFramePr>
            <a:graphicFrameLocks noGrp="1"/>
          </p:cNvGraphicFramePr>
          <p:nvPr>
            <p:extLst>
              <p:ext uri="{D42A27DB-BD31-4B8C-83A1-F6EECF244321}">
                <p14:modId xmlns:p14="http://schemas.microsoft.com/office/powerpoint/2010/main" val="1196257091"/>
              </p:ext>
            </p:extLst>
          </p:nvPr>
        </p:nvGraphicFramePr>
        <p:xfrm>
          <a:off x="271502" y="3627040"/>
          <a:ext cx="8480613" cy="2189480"/>
        </p:xfrm>
        <a:graphic>
          <a:graphicData uri="http://schemas.openxmlformats.org/drawingml/2006/table">
            <a:tbl>
              <a:tblPr firstRow="1" bandRow="1">
                <a:tableStyleId>{5C22544A-7EE6-4342-B048-85BDC9FD1C3A}</a:tableStyleId>
              </a:tblPr>
              <a:tblGrid>
                <a:gridCol w="2687455">
                  <a:extLst>
                    <a:ext uri="{9D8B030D-6E8A-4147-A177-3AD203B41FA5}">
                      <a16:colId xmlns:a16="http://schemas.microsoft.com/office/drawing/2014/main" val="763115908"/>
                    </a:ext>
                  </a:extLst>
                </a:gridCol>
                <a:gridCol w="2966287">
                  <a:extLst>
                    <a:ext uri="{9D8B030D-6E8A-4147-A177-3AD203B41FA5}">
                      <a16:colId xmlns:a16="http://schemas.microsoft.com/office/drawing/2014/main" val="3797760086"/>
                    </a:ext>
                  </a:extLst>
                </a:gridCol>
                <a:gridCol w="2826871">
                  <a:extLst>
                    <a:ext uri="{9D8B030D-6E8A-4147-A177-3AD203B41FA5}">
                      <a16:colId xmlns:a16="http://schemas.microsoft.com/office/drawing/2014/main" val="2264973620"/>
                    </a:ext>
                  </a:extLst>
                </a:gridCol>
              </a:tblGrid>
              <a:tr h="370840">
                <a:tc>
                  <a:txBody>
                    <a:bodyPr/>
                    <a:lstStyle/>
                    <a:p>
                      <a:endParaRPr lang="en-US" sz="1600" dirty="0"/>
                    </a:p>
                  </a:txBody>
                  <a:tcPr/>
                </a:tc>
                <a:tc>
                  <a:txBody>
                    <a:bodyPr/>
                    <a:lstStyle/>
                    <a:p>
                      <a:pPr algn="ctr"/>
                      <a:r>
                        <a:rPr lang="en-US" sz="1600" dirty="0"/>
                        <a:t>Exp. Data (Test</a:t>
                      </a:r>
                      <a:r>
                        <a:rPr lang="en-US" sz="1600" baseline="0" dirty="0"/>
                        <a:t> 24)</a:t>
                      </a:r>
                      <a:endParaRPr lang="en-US" sz="1600" dirty="0"/>
                    </a:p>
                  </a:txBody>
                  <a:tcPr anchor="ctr"/>
                </a:tc>
                <a:tc>
                  <a:txBody>
                    <a:bodyPr/>
                    <a:lstStyle/>
                    <a:p>
                      <a:pPr algn="ctr"/>
                      <a:r>
                        <a:rPr lang="en-US" sz="1600" dirty="0"/>
                        <a:t>Uncertainty</a:t>
                      </a:r>
                    </a:p>
                  </a:txBody>
                  <a:tcPr anchor="ctr"/>
                </a:tc>
                <a:extLst>
                  <a:ext uri="{0D108BD9-81ED-4DB2-BD59-A6C34878D82A}">
                    <a16:rowId xmlns:a16="http://schemas.microsoft.com/office/drawing/2014/main" val="2043388023"/>
                  </a:ext>
                </a:extLst>
              </a:tr>
              <a:tr h="306032">
                <a:tc>
                  <a:txBody>
                    <a:bodyPr/>
                    <a:lstStyle/>
                    <a:p>
                      <a:r>
                        <a:rPr lang="en-US" sz="1600" dirty="0" err="1"/>
                        <a:t>h_cond_out</a:t>
                      </a:r>
                      <a:r>
                        <a:rPr lang="en-US" sz="1600" dirty="0"/>
                        <a:t> (kJ/kg)</a:t>
                      </a:r>
                    </a:p>
                  </a:txBody>
                  <a:tcPr anchor="ctr"/>
                </a:tc>
                <a:tc>
                  <a:txBody>
                    <a:bodyPr/>
                    <a:lstStyle/>
                    <a:p>
                      <a:pPr algn="ctr"/>
                      <a:r>
                        <a:rPr lang="en-US" sz="1600" dirty="0"/>
                        <a:t>325.06</a:t>
                      </a:r>
                    </a:p>
                  </a:txBody>
                  <a:tcPr anchor="ctr"/>
                </a:tc>
                <a:tc>
                  <a:txBody>
                    <a:bodyPr/>
                    <a:lstStyle/>
                    <a:p>
                      <a:pPr algn="ctr"/>
                      <a:r>
                        <a:rPr lang="en-US" sz="1600" dirty="0"/>
                        <a:t>±9.9 kJ/kg</a:t>
                      </a:r>
                    </a:p>
                  </a:txBody>
                  <a:tcPr anchor="ctr"/>
                </a:tc>
                <a:extLst>
                  <a:ext uri="{0D108BD9-81ED-4DB2-BD59-A6C34878D82A}">
                    <a16:rowId xmlns:a16="http://schemas.microsoft.com/office/drawing/2014/main" val="3630263455"/>
                  </a:ext>
                </a:extLst>
              </a:tr>
              <a:tr h="370840">
                <a:tc>
                  <a:txBody>
                    <a:bodyPr/>
                    <a:lstStyle/>
                    <a:p>
                      <a:r>
                        <a:rPr lang="en-US" sz="1600" dirty="0" err="1"/>
                        <a:t>x_cond_out</a:t>
                      </a:r>
                      <a:endParaRPr lang="en-US" sz="1600" dirty="0"/>
                    </a:p>
                  </a:txBody>
                  <a:tcPr anchor="ctr"/>
                </a:tc>
                <a:tc>
                  <a:txBody>
                    <a:bodyPr/>
                    <a:lstStyle/>
                    <a:p>
                      <a:pPr algn="ctr"/>
                      <a:r>
                        <a:rPr lang="en-US" sz="1600" dirty="0"/>
                        <a:t>0.10</a:t>
                      </a:r>
                    </a:p>
                  </a:txBody>
                  <a:tcPr anchor="ctr"/>
                </a:tc>
                <a:tc>
                  <a:txBody>
                    <a:bodyPr/>
                    <a:lstStyle/>
                    <a:p>
                      <a:pPr algn="ctr"/>
                      <a:r>
                        <a:rPr lang="en-US" sz="1600" b="1" dirty="0">
                          <a:solidFill>
                            <a:srgbClr val="A13034"/>
                          </a:solidFill>
                        </a:rPr>
                        <a:t>±0.03</a:t>
                      </a:r>
                    </a:p>
                  </a:txBody>
                  <a:tcPr anchor="ctr"/>
                </a:tc>
                <a:extLst>
                  <a:ext uri="{0D108BD9-81ED-4DB2-BD59-A6C34878D82A}">
                    <a16:rowId xmlns:a16="http://schemas.microsoft.com/office/drawing/2014/main" val="2194180171"/>
                  </a:ext>
                </a:extLst>
              </a:tr>
              <a:tr h="370840">
                <a:tc>
                  <a:txBody>
                    <a:bodyPr/>
                    <a:lstStyle/>
                    <a:p>
                      <a:r>
                        <a:rPr lang="en-US" sz="1600" dirty="0" err="1"/>
                        <a:t>Qcond</a:t>
                      </a:r>
                      <a:r>
                        <a:rPr lang="en-US" sz="1600" dirty="0"/>
                        <a:t> (kW)</a:t>
                      </a:r>
                    </a:p>
                  </a:txBody>
                  <a:tcPr anchor="ctr"/>
                </a:tc>
                <a:tc>
                  <a:txBody>
                    <a:bodyPr/>
                    <a:lstStyle/>
                    <a:p>
                      <a:pPr algn="ctr"/>
                      <a:r>
                        <a:rPr lang="en-US" sz="1600" dirty="0"/>
                        <a:t>9.46</a:t>
                      </a:r>
                    </a:p>
                  </a:txBody>
                  <a:tcPr anchor="ctr"/>
                </a:tc>
                <a:tc>
                  <a:txBody>
                    <a:bodyPr/>
                    <a:lstStyle/>
                    <a:p>
                      <a:pPr algn="ctr"/>
                      <a:r>
                        <a:rPr lang="en-US" sz="1600" dirty="0"/>
                        <a:t>±0.27 kW</a:t>
                      </a:r>
                    </a:p>
                  </a:txBody>
                  <a:tcPr anchor="ctr"/>
                </a:tc>
                <a:extLst>
                  <a:ext uri="{0D108BD9-81ED-4DB2-BD59-A6C34878D82A}">
                    <a16:rowId xmlns:a16="http://schemas.microsoft.com/office/drawing/2014/main" val="1607877029"/>
                  </a:ext>
                </a:extLst>
              </a:tr>
              <a:tr h="370840">
                <a:tc>
                  <a:txBody>
                    <a:bodyPr/>
                    <a:lstStyle/>
                    <a:p>
                      <a:r>
                        <a:rPr lang="en-US" sz="1600" dirty="0" err="1"/>
                        <a:t>x_evap_in</a:t>
                      </a:r>
                      <a:endParaRPr lang="en-US" sz="1600" dirty="0"/>
                    </a:p>
                  </a:txBody>
                  <a:tcPr anchor="ctr"/>
                </a:tc>
                <a:tc>
                  <a:txBody>
                    <a:bodyPr/>
                    <a:lstStyle/>
                    <a:p>
                      <a:pPr algn="ctr" fontAlgn="b"/>
                      <a:r>
                        <a:rPr lang="en-US" sz="1600" kern="1200" dirty="0">
                          <a:solidFill>
                            <a:schemeClr val="dk1"/>
                          </a:solidFill>
                          <a:latin typeface="+mn-lt"/>
                          <a:ea typeface="+mn-ea"/>
                          <a:cs typeface="+mn-cs"/>
                        </a:rPr>
                        <a:t>0.35</a:t>
                      </a:r>
                    </a:p>
                  </a:txBody>
                  <a:tcPr marL="0" marR="0" marT="0" marB="0" anchor="ctr"/>
                </a:tc>
                <a:tc>
                  <a:txBody>
                    <a:bodyPr/>
                    <a:lstStyle/>
                    <a:p>
                      <a:pPr algn="ctr"/>
                      <a:r>
                        <a:rPr lang="en-US" sz="1600" dirty="0"/>
                        <a:t>±0.026</a:t>
                      </a:r>
                    </a:p>
                  </a:txBody>
                  <a:tcPr anchor="ctr"/>
                </a:tc>
                <a:extLst>
                  <a:ext uri="{0D108BD9-81ED-4DB2-BD59-A6C34878D82A}">
                    <a16:rowId xmlns:a16="http://schemas.microsoft.com/office/drawing/2014/main" val="2048499968"/>
                  </a:ext>
                </a:extLst>
              </a:tr>
              <a:tr h="370840">
                <a:tc>
                  <a:txBody>
                    <a:bodyPr/>
                    <a:lstStyle/>
                    <a:p>
                      <a:r>
                        <a:rPr lang="en-US" sz="1600" dirty="0" err="1"/>
                        <a:t>Qevap</a:t>
                      </a:r>
                      <a:r>
                        <a:rPr lang="en-US" sz="1600" dirty="0"/>
                        <a:t> (kW)</a:t>
                      </a:r>
                    </a:p>
                  </a:txBody>
                  <a:tcPr anchor="ctr"/>
                </a:tc>
                <a:tc>
                  <a:txBody>
                    <a:bodyPr/>
                    <a:lstStyle/>
                    <a:p>
                      <a:pPr algn="ctr"/>
                      <a:r>
                        <a:rPr lang="en-US" sz="1600" dirty="0"/>
                        <a:t>6.95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A13034"/>
                          </a:solidFill>
                        </a:rPr>
                        <a:t>±0.27 kW</a:t>
                      </a:r>
                    </a:p>
                  </a:txBody>
                  <a:tcPr anchor="ctr"/>
                </a:tc>
                <a:extLst>
                  <a:ext uri="{0D108BD9-81ED-4DB2-BD59-A6C34878D82A}">
                    <a16:rowId xmlns:a16="http://schemas.microsoft.com/office/drawing/2014/main" val="647292250"/>
                  </a:ext>
                </a:extLst>
              </a:tr>
            </a:tbl>
          </a:graphicData>
        </a:graphic>
      </p:graphicFrame>
    </p:spTree>
    <p:extLst>
      <p:ext uri="{BB962C8B-B14F-4D97-AF65-F5344CB8AC3E}">
        <p14:creationId xmlns:p14="http://schemas.microsoft.com/office/powerpoint/2010/main" val="3085207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454603" y="2200733"/>
            <a:ext cx="7491012" cy="707886"/>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C</a:t>
            </a:r>
            <a:r>
              <a:rPr lang="en-US" sz="3000" dirty="0">
                <a:solidFill>
                  <a:schemeClr val="bg1"/>
                </a:solidFill>
              </a:rPr>
              <a:t>harge analysis</a:t>
            </a:r>
          </a:p>
        </p:txBody>
      </p:sp>
      <p:grpSp>
        <p:nvGrpSpPr>
          <p:cNvPr id="11" name="Group 10"/>
          <p:cNvGrpSpPr/>
          <p:nvPr/>
        </p:nvGrpSpPr>
        <p:grpSpPr>
          <a:xfrm>
            <a:off x="1222410" y="2876340"/>
            <a:ext cx="6448924" cy="2583598"/>
            <a:chOff x="1222410" y="2876340"/>
            <a:chExt cx="6448924" cy="2583598"/>
          </a:xfrm>
        </p:grpSpPr>
        <p:cxnSp>
          <p:nvCxnSpPr>
            <p:cNvPr id="5" name="Straight Connector 4"/>
            <p:cNvCxnSpPr/>
            <p:nvPr/>
          </p:nvCxnSpPr>
          <p:spPr>
            <a:xfrm>
              <a:off x="1232034" y="2876340"/>
              <a:ext cx="0" cy="2398932"/>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7" name="Straight Connector 6"/>
            <p:cNvCxnSpPr/>
            <p:nvPr/>
          </p:nvCxnSpPr>
          <p:spPr>
            <a:xfrm>
              <a:off x="1232034" y="3940379"/>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9" name="Straight Connector 18"/>
            <p:cNvCxnSpPr/>
            <p:nvPr/>
          </p:nvCxnSpPr>
          <p:spPr>
            <a:xfrm>
              <a:off x="1241049" y="4605566"/>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20" name="Straight Connector 19"/>
            <p:cNvCxnSpPr/>
            <p:nvPr/>
          </p:nvCxnSpPr>
          <p:spPr>
            <a:xfrm>
              <a:off x="1222410" y="5275272"/>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415940" y="3755713"/>
              <a:ext cx="5255394" cy="369332"/>
            </a:xfrm>
            <a:prstGeom prst="rect">
              <a:avLst/>
            </a:prstGeom>
            <a:noFill/>
            <a:ln w="38100">
              <a:solidFill>
                <a:srgbClr val="0070C0"/>
              </a:solidFill>
            </a:ln>
          </p:spPr>
          <p:txBody>
            <a:bodyPr wrap="square" rtlCol="0">
              <a:spAutoFit/>
            </a:bodyPr>
            <a:lstStyle/>
            <a:p>
              <a:r>
                <a:rPr lang="en-US" b="1" dirty="0"/>
                <a:t>Thermal Performance of Evaporator Circuits</a:t>
              </a:r>
            </a:p>
          </p:txBody>
        </p:sp>
        <p:sp>
          <p:nvSpPr>
            <p:cNvPr id="21" name="TextBox 20"/>
            <p:cNvSpPr txBox="1"/>
            <p:nvPr/>
          </p:nvSpPr>
          <p:spPr>
            <a:xfrm>
              <a:off x="2413727" y="4420900"/>
              <a:ext cx="5255394" cy="369332"/>
            </a:xfrm>
            <a:prstGeom prst="rect">
              <a:avLst/>
            </a:prstGeom>
            <a:noFill/>
            <a:ln w="38100">
              <a:solidFill>
                <a:srgbClr val="0070C0"/>
              </a:solidFill>
            </a:ln>
          </p:spPr>
          <p:txBody>
            <a:bodyPr wrap="square" rtlCol="0">
              <a:spAutoFit/>
            </a:bodyPr>
            <a:lstStyle/>
            <a:p>
              <a:r>
                <a:rPr lang="en-US" b="1" dirty="0"/>
                <a:t>Void Fraction Analysis and Validation</a:t>
              </a:r>
            </a:p>
          </p:txBody>
        </p:sp>
        <p:sp>
          <p:nvSpPr>
            <p:cNvPr id="22" name="TextBox 21"/>
            <p:cNvSpPr txBox="1"/>
            <p:nvPr/>
          </p:nvSpPr>
          <p:spPr>
            <a:xfrm>
              <a:off x="2396692" y="5090606"/>
              <a:ext cx="5255394" cy="369332"/>
            </a:xfrm>
            <a:prstGeom prst="rect">
              <a:avLst/>
            </a:prstGeom>
            <a:noFill/>
            <a:ln w="38100">
              <a:solidFill>
                <a:srgbClr val="0070C0"/>
              </a:solidFill>
            </a:ln>
          </p:spPr>
          <p:txBody>
            <a:bodyPr wrap="square" rtlCol="0">
              <a:spAutoFit/>
            </a:bodyPr>
            <a:lstStyle/>
            <a:p>
              <a:r>
                <a:rPr lang="en-US" b="1" dirty="0"/>
                <a:t>Charge Estimation and Distribution</a:t>
              </a:r>
            </a:p>
          </p:txBody>
        </p:sp>
      </p:grpSp>
    </p:spTree>
    <p:extLst>
      <p:ext uri="{BB962C8B-B14F-4D97-AF65-F5344CB8AC3E}">
        <p14:creationId xmlns:p14="http://schemas.microsoft.com/office/powerpoint/2010/main" val="37270076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5" name="TextBox 14"/>
          <p:cNvSpPr txBox="1"/>
          <p:nvPr/>
        </p:nvSpPr>
        <p:spPr>
          <a:xfrm>
            <a:off x="1" y="5083399"/>
            <a:ext cx="9143999" cy="1200329"/>
          </a:xfrm>
          <a:prstGeom prst="rect">
            <a:avLst/>
          </a:prstGeom>
          <a:noFill/>
        </p:spPr>
        <p:txBody>
          <a:bodyPr wrap="square" rtlCol="0">
            <a:spAutoFit/>
          </a:bodyPr>
          <a:lstStyle/>
          <a:p>
            <a:pPr>
              <a:lnSpc>
                <a:spcPct val="150000"/>
              </a:lnSpc>
              <a:buFont typeface="Wingdings" pitchFamily="2" charset="2"/>
              <a:buChar char="q"/>
            </a:pPr>
            <a:r>
              <a:rPr lang="en-US" sz="1600" dirty="0"/>
              <a:t> IMST results showed that none of the circuits are totally superheated.</a:t>
            </a:r>
          </a:p>
          <a:p>
            <a:pPr>
              <a:lnSpc>
                <a:spcPct val="150000"/>
              </a:lnSpc>
              <a:buFont typeface="Wingdings" pitchFamily="2" charset="2"/>
              <a:buChar char="q"/>
            </a:pPr>
            <a:r>
              <a:rPr lang="en-US" sz="1600" dirty="0"/>
              <a:t> The superheat condition exists only at the last tube for the three circuits.</a:t>
            </a:r>
          </a:p>
          <a:p>
            <a:pPr>
              <a:lnSpc>
                <a:spcPct val="150000"/>
              </a:lnSpc>
              <a:buFont typeface="Wingdings" pitchFamily="2" charset="2"/>
              <a:buChar char="q"/>
            </a:pPr>
            <a:r>
              <a:rPr lang="en-US" sz="1600" dirty="0"/>
              <a:t> Maximum deviation of 2 ºC has been encountered, compared with experimental data.</a:t>
            </a:r>
          </a:p>
        </p:txBody>
      </p:sp>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988455" cy="353188"/>
          </a:xfrm>
          <a:prstGeom prst="rect">
            <a:avLst/>
          </a:prstGeom>
        </p:spPr>
      </p:pic>
      <p:sp>
        <p:nvSpPr>
          <p:cNvPr id="10" name="TextBox 9"/>
          <p:cNvSpPr txBox="1"/>
          <p:nvPr/>
        </p:nvSpPr>
        <p:spPr>
          <a:xfrm>
            <a:off x="100747" y="154266"/>
            <a:ext cx="6829442" cy="430887"/>
          </a:xfrm>
          <a:prstGeom prst="rect">
            <a:avLst/>
          </a:prstGeom>
          <a:noFill/>
        </p:spPr>
        <p:txBody>
          <a:bodyPr wrap="square" rtlCol="0">
            <a:spAutoFit/>
          </a:bodyPr>
          <a:lstStyle/>
          <a:p>
            <a:r>
              <a:rPr lang="en-US" sz="2200" b="1" dirty="0">
                <a:solidFill>
                  <a:schemeClr val="accent4">
                    <a:lumMod val="60000"/>
                    <a:lumOff val="40000"/>
                  </a:schemeClr>
                </a:solidFill>
              </a:rPr>
              <a:t>T</a:t>
            </a:r>
            <a:r>
              <a:rPr lang="en-US" sz="2200" dirty="0">
                <a:solidFill>
                  <a:schemeClr val="bg1"/>
                </a:solidFill>
              </a:rPr>
              <a:t>hermal Performance of Evaporator Circuits</a:t>
            </a:r>
          </a:p>
        </p:txBody>
      </p:sp>
      <p:grpSp>
        <p:nvGrpSpPr>
          <p:cNvPr id="3" name="Group 2">
            <a:extLst>
              <a:ext uri="{FF2B5EF4-FFF2-40B4-BE49-F238E27FC236}">
                <a16:creationId xmlns:a16="http://schemas.microsoft.com/office/drawing/2014/main" id="{66C58E58-02AE-47A9-89D1-388DA5F9C338}"/>
              </a:ext>
            </a:extLst>
          </p:cNvPr>
          <p:cNvGrpSpPr/>
          <p:nvPr/>
        </p:nvGrpSpPr>
        <p:grpSpPr>
          <a:xfrm>
            <a:off x="1839631" y="711255"/>
            <a:ext cx="5434148" cy="4070557"/>
            <a:chOff x="1839631" y="711255"/>
            <a:chExt cx="5434148" cy="4070557"/>
          </a:xfrm>
        </p:grpSpPr>
        <p:pic>
          <p:nvPicPr>
            <p:cNvPr id="7" name="Picture 6">
              <a:extLst>
                <a:ext uri="{FF2B5EF4-FFF2-40B4-BE49-F238E27FC236}">
                  <a16:creationId xmlns:a16="http://schemas.microsoft.com/office/drawing/2014/main" id="{DCB1B16A-B817-4CD0-9536-56EF9932139C}"/>
                </a:ext>
              </a:extLst>
            </p:cNvPr>
            <p:cNvPicPr>
              <a:picLocks noChangeAspect="1"/>
            </p:cNvPicPr>
            <p:nvPr/>
          </p:nvPicPr>
          <p:blipFill>
            <a:blip r:embed="rId5"/>
            <a:stretch>
              <a:fillRect/>
            </a:stretch>
          </p:blipFill>
          <p:spPr>
            <a:xfrm>
              <a:off x="1839631" y="711255"/>
              <a:ext cx="5434148" cy="4070557"/>
            </a:xfrm>
            <a:prstGeom prst="rect">
              <a:avLst/>
            </a:prstGeom>
            <a:ln>
              <a:solidFill>
                <a:schemeClr val="tx1"/>
              </a:solidFill>
            </a:ln>
          </p:spPr>
        </p:pic>
        <p:sp>
          <p:nvSpPr>
            <p:cNvPr id="2" name="TextBox 1">
              <a:extLst>
                <a:ext uri="{FF2B5EF4-FFF2-40B4-BE49-F238E27FC236}">
                  <a16:creationId xmlns:a16="http://schemas.microsoft.com/office/drawing/2014/main" id="{5599BC7D-C60D-44F5-AECE-6F0F543E5ED0}"/>
                </a:ext>
              </a:extLst>
            </p:cNvPr>
            <p:cNvSpPr txBox="1"/>
            <p:nvPr/>
          </p:nvSpPr>
          <p:spPr>
            <a:xfrm>
              <a:off x="2777851" y="732851"/>
              <a:ext cx="3557708" cy="307777"/>
            </a:xfrm>
            <a:prstGeom prst="rect">
              <a:avLst/>
            </a:prstGeom>
            <a:solidFill>
              <a:schemeClr val="bg1"/>
            </a:solidFill>
          </p:spPr>
          <p:txBody>
            <a:bodyPr wrap="square" rtlCol="0">
              <a:spAutoFit/>
            </a:bodyPr>
            <a:lstStyle/>
            <a:p>
              <a:r>
                <a:rPr lang="en-US" sz="1400" b="1" dirty="0"/>
                <a:t>Evaporator Coil Temperatures (Test 24)</a:t>
              </a:r>
              <a:endParaRPr lang="es-ES" sz="1400" b="1" dirty="0"/>
            </a:p>
          </p:txBody>
        </p:sp>
      </p:grpSp>
    </p:spTree>
    <p:extLst>
      <p:ext uri="{BB962C8B-B14F-4D97-AF65-F5344CB8AC3E}">
        <p14:creationId xmlns:p14="http://schemas.microsoft.com/office/powerpoint/2010/main" val="28964255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17</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2" name="Rectangle 1">
            <a:extLst>
              <a:ext uri="{FF2B5EF4-FFF2-40B4-BE49-F238E27FC236}">
                <a16:creationId xmlns:a16="http://schemas.microsoft.com/office/drawing/2014/main" id="{F5747B0C-2116-4B0D-931E-7D1DA78106AE}"/>
              </a:ext>
            </a:extLst>
          </p:cNvPr>
          <p:cNvSpPr/>
          <p:nvPr/>
        </p:nvSpPr>
        <p:spPr>
          <a:xfrm>
            <a:off x="0" y="710517"/>
            <a:ext cx="9144000" cy="1323439"/>
          </a:xfrm>
          <a:prstGeom prst="rect">
            <a:avLst/>
          </a:prstGeom>
        </p:spPr>
        <p:txBody>
          <a:bodyPr wrap="square">
            <a:spAutoFit/>
          </a:bodyPr>
          <a:lstStyle/>
          <a:p>
            <a:pPr marL="285750" indent="-285750">
              <a:buFont typeface="Wingdings" panose="05000000000000000000" pitchFamily="2" charset="2"/>
              <a:buChar char="q"/>
            </a:pPr>
            <a:r>
              <a:rPr lang="en-US" sz="1600" dirty="0"/>
              <a:t>To determine the refrigerant charge in evaporators and condensers, it is necessary to know the proportion of vapor and that of liquid present at any location of the heat exchanger.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proportion is called </a:t>
            </a:r>
            <a:r>
              <a:rPr lang="en-US" sz="1600" b="1" dirty="0">
                <a:solidFill>
                  <a:srgbClr val="A13034"/>
                </a:solidFill>
              </a:rPr>
              <a:t>Void Fraction (</a:t>
            </a:r>
            <a:r>
              <a:rPr lang="el-GR" sz="1600" b="1" dirty="0">
                <a:solidFill>
                  <a:srgbClr val="A13034"/>
                </a:solidFill>
              </a:rPr>
              <a:t>ε</a:t>
            </a:r>
            <a:r>
              <a:rPr lang="en-US" sz="1600" b="1" dirty="0">
                <a:solidFill>
                  <a:srgbClr val="A13034"/>
                </a:solidFill>
              </a:rPr>
              <a:t>)</a:t>
            </a:r>
            <a:r>
              <a:rPr lang="en-US" sz="1600" dirty="0"/>
              <a: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08BB76C-63B1-4D05-98EF-87E55AF99181}"/>
                  </a:ext>
                </a:extLst>
              </p:cNvPr>
              <p:cNvSpPr/>
              <p:nvPr/>
            </p:nvSpPr>
            <p:spPr>
              <a:xfrm>
                <a:off x="0" y="2069097"/>
                <a:ext cx="9144000" cy="1358898"/>
              </a:xfrm>
              <a:prstGeom prst="rect">
                <a:avLst/>
              </a:prstGeom>
            </p:spPr>
            <p:txBody>
              <a:bodyPr wrap="square">
                <a:spAutoFit/>
              </a:bodyPr>
              <a:lstStyle/>
              <a:p>
                <a:pPr marL="285750" indent="-285750">
                  <a:buFont typeface="Wingdings" panose="05000000000000000000" pitchFamily="2" charset="2"/>
                  <a:buChar char="q"/>
                </a:pPr>
                <a:r>
                  <a:rPr lang="en-US" sz="1600" dirty="0"/>
                  <a:t>Defining an elementary volume dV</a:t>
                </a:r>
                <a:r>
                  <a:rPr lang="en-US" sz="1600" baseline="-25000" dirty="0"/>
                  <a:t>i </a:t>
                </a:r>
                <a:r>
                  <a:rPr lang="en-US" sz="1600" dirty="0"/>
                  <a:t>at the </a:t>
                </a:r>
                <a:r>
                  <a:rPr lang="en-US" sz="1600" dirty="0" err="1"/>
                  <a:t>i</a:t>
                </a:r>
                <a:r>
                  <a:rPr lang="en-US" sz="1600" baseline="30000" dirty="0" err="1"/>
                  <a:t>th</a:t>
                </a:r>
                <a:r>
                  <a:rPr lang="en-US" sz="1600" dirty="0"/>
                  <a:t> position, the void fraction can be defined as:</a:t>
                </a:r>
              </a:p>
              <a:p>
                <a:pPr marL="285750" indent="-285750">
                  <a:buFont typeface="Wingdings" panose="05000000000000000000" pitchFamily="2" charset="2"/>
                  <a:buChar char="q"/>
                </a:pPr>
                <a:endParaRPr lang="en-US" sz="1600" dirty="0"/>
              </a:p>
              <a:p>
                <a:pPr algn="ctr"/>
                <a14:m>
                  <m:oMathPara xmlns:m="http://schemas.openxmlformats.org/officeDocument/2006/math">
                    <m:oMathParaPr>
                      <m:jc m:val="center"/>
                    </m:oMathParaPr>
                    <m:oMath xmlns:m="http://schemas.openxmlformats.org/officeDocument/2006/math">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𝜀</m:t>
                          </m:r>
                        </m:e>
                        <m:sub>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num>
                        <m:den>
                          <m:r>
                            <a:rPr lang="es-ES" sz="1600" i="1">
                              <a:latin typeface="Cambria Math" panose="02040503050406030204" pitchFamily="18" charset="0"/>
                              <a:ea typeface="Cambria Math" panose="02040503050406030204" pitchFamily="18" charset="0"/>
                            </a:rPr>
                            <m:t>𝑑</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𝑑</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𝐿</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den>
                      </m:f>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𝐺</m:t>
                              </m:r>
                            </m:sub>
                          </m:sSub>
                        </m:num>
                        <m:den>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𝐺</m:t>
                              </m:r>
                            </m:sub>
                          </m:sSub>
                          <m:r>
                            <a:rPr lang="es-ES" sz="1600" b="0" i="1" smtClean="0">
                              <a:latin typeface="Cambria Math" panose="02040503050406030204" pitchFamily="18" charset="0"/>
                              <a:ea typeface="Cambria Math" panose="02040503050406030204" pitchFamily="18" charset="0"/>
                            </a:rPr>
                            <m:t>+</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𝐿</m:t>
                              </m:r>
                            </m:sub>
                          </m:sSub>
                        </m:den>
                      </m:f>
                    </m:oMath>
                  </m:oMathPara>
                </a14:m>
                <a:endParaRPr lang="en-US" sz="1600" dirty="0"/>
              </a:p>
            </p:txBody>
          </p:sp>
        </mc:Choice>
        <mc:Fallback xmlns="">
          <p:sp>
            <p:nvSpPr>
              <p:cNvPr id="4" name="Rectangle 3">
                <a:extLst>
                  <a:ext uri="{FF2B5EF4-FFF2-40B4-BE49-F238E27FC236}">
                    <a16:creationId xmlns:a16="http://schemas.microsoft.com/office/drawing/2014/main" id="{208BB76C-63B1-4D05-98EF-87E55AF99181}"/>
                  </a:ext>
                </a:extLst>
              </p:cNvPr>
              <p:cNvSpPr>
                <a:spLocks noRot="1" noChangeAspect="1" noMove="1" noResize="1" noEditPoints="1" noAdjustHandles="1" noChangeArrowheads="1" noChangeShapeType="1" noTextEdit="1"/>
              </p:cNvSpPr>
              <p:nvPr/>
            </p:nvSpPr>
            <p:spPr>
              <a:xfrm>
                <a:off x="0" y="2069097"/>
                <a:ext cx="9144000" cy="1358898"/>
              </a:xfrm>
              <a:prstGeom prst="rect">
                <a:avLst/>
              </a:prstGeom>
              <a:blipFill>
                <a:blip r:embed="rId5"/>
                <a:stretch>
                  <a:fillRect l="-267" t="-134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9987E7D-446A-469C-AE91-69C52F03D040}"/>
                  </a:ext>
                </a:extLst>
              </p:cNvPr>
              <p:cNvSpPr/>
              <p:nvPr/>
            </p:nvSpPr>
            <p:spPr>
              <a:xfrm>
                <a:off x="0" y="4409803"/>
                <a:ext cx="9144000" cy="862737"/>
              </a:xfrm>
              <a:prstGeom prst="rect">
                <a:avLst/>
              </a:prstGeom>
            </p:spPr>
            <p:txBody>
              <a:bodyPr wrap="square">
                <a:spAutoFit/>
              </a:bodyPr>
              <a:lstStyle/>
              <a:p>
                <a:pPr marL="285750" indent="-285750">
                  <a:buFont typeface="Wingdings" panose="05000000000000000000" pitchFamily="2" charset="2"/>
                  <a:buChar char="q"/>
                </a:pPr>
                <a:r>
                  <a:rPr lang="en-US" sz="1600" dirty="0"/>
                  <a:t>Then, the elementary mass dM</a:t>
                </a:r>
                <a:r>
                  <a:rPr lang="en-US" sz="1600" baseline="-25000" dirty="0"/>
                  <a:t>i</a:t>
                </a:r>
                <a:r>
                  <a:rPr lang="en-US" sz="1600" dirty="0"/>
                  <a:t> contained in the volume dV</a:t>
                </a:r>
                <a:r>
                  <a:rPr lang="en-US" sz="1600" baseline="-25000" dirty="0"/>
                  <a:t>i</a:t>
                </a:r>
                <a:r>
                  <a:rPr lang="en-US" sz="1600" dirty="0"/>
                  <a:t> is given by:</a:t>
                </a:r>
              </a:p>
              <a:p>
                <a:pPr marL="285750" indent="-285750">
                  <a:buFont typeface="Wingdings" panose="05000000000000000000" pitchFamily="2" charset="2"/>
                  <a:buChar char="q"/>
                </a:pPr>
                <a:endParaRPr lang="en-US" sz="1600" dirty="0"/>
              </a:p>
              <a:p>
                <a:pPr algn="ct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𝑀</m:t>
                          </m:r>
                        </m:e>
                        <m:sub>
                          <m:r>
                            <a:rPr lang="es-ES" sz="1600" b="0" i="1" smtClean="0">
                              <a:latin typeface="Cambria Math" panose="02040503050406030204" pitchFamily="18" charset="0"/>
                              <a:ea typeface="Cambria Math" panose="02040503050406030204" pitchFamily="18" charset="0"/>
                            </a:rPr>
                            <m:t>𝑖</m:t>
                          </m:r>
                        </m:sub>
                      </m:sSub>
                      <m:r>
                        <a:rPr lang="es-ES" sz="1600" i="1">
                          <a:latin typeface="Cambria Math" panose="02040503050406030204" pitchFamily="18" charset="0"/>
                          <a:ea typeface="Cambria Math" panose="02040503050406030204" pitchFamily="18" charset="0"/>
                        </a:rPr>
                        <m:t>=</m:t>
                      </m:r>
                      <m:d>
                        <m:dPr>
                          <m:begChr m:val="["/>
                          <m:endChr m:val="]"/>
                          <m:ctrlPr>
                            <a:rPr lang="es-ES" sz="1600" i="1" smtClean="0">
                              <a:latin typeface="Cambria Math" panose="02040503050406030204" pitchFamily="18" charset="0"/>
                              <a:ea typeface="Cambria Math" panose="02040503050406030204" pitchFamily="18" charset="0"/>
                            </a:rPr>
                          </m:ctrlPr>
                        </m:dPr>
                        <m:e>
                          <m:sSub>
                            <m:sSubPr>
                              <m:ctrlPr>
                                <a:rPr lang="es-ES" sz="1600" i="1" smtClean="0">
                                  <a:latin typeface="Cambria Math" panose="02040503050406030204" pitchFamily="18" charset="0"/>
                                  <a:ea typeface="Cambria Math" panose="02040503050406030204" pitchFamily="18" charset="0"/>
                                </a:rPr>
                              </m:ctrlPr>
                            </m:sSubPr>
                            <m:e>
                              <m:r>
                                <a:rPr lang="es-ES" sz="1600" i="1" smtClean="0">
                                  <a:latin typeface="Cambria Math" panose="02040503050406030204" pitchFamily="18" charset="0"/>
                                  <a:ea typeface="Cambria Math" panose="02040503050406030204" pitchFamily="18" charset="0"/>
                                </a:rPr>
                                <m:t>𝜀</m:t>
                              </m:r>
                            </m:e>
                            <m:sub>
                              <m:r>
                                <a:rPr lang="es-ES" sz="1600" b="0" i="1" smtClean="0">
                                  <a:latin typeface="Cambria Math" panose="02040503050406030204" pitchFamily="18" charset="0"/>
                                  <a:ea typeface="Cambria Math" panose="02040503050406030204" pitchFamily="18" charset="0"/>
                                </a:rPr>
                                <m:t>𝑖</m:t>
                              </m:r>
                            </m:sub>
                          </m:sSub>
                          <m:sSub>
                            <m:sSubPr>
                              <m:ctrlPr>
                                <a:rPr lang="es-ES" sz="1600" i="1" smtClean="0">
                                  <a:latin typeface="Cambria Math" panose="02040503050406030204" pitchFamily="18" charset="0"/>
                                  <a:ea typeface="Cambria Math" panose="02040503050406030204" pitchFamily="18" charset="0"/>
                                </a:rPr>
                              </m:ctrlPr>
                            </m:sSubPr>
                            <m:e>
                              <m:r>
                                <a:rPr lang="es-ES" sz="1600" i="1" smtClean="0">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d>
                            <m:dPr>
                              <m:ctrlPr>
                                <a:rPr lang="es-ES" sz="1600" b="0" i="1" smtClean="0">
                                  <a:latin typeface="Cambria Math" panose="02040503050406030204" pitchFamily="18" charset="0"/>
                                  <a:ea typeface="Cambria Math" panose="02040503050406030204" pitchFamily="18" charset="0"/>
                                </a:rPr>
                              </m:ctrlPr>
                            </m:dPr>
                            <m:e>
                              <m:r>
                                <a:rPr lang="es-ES" sz="1600" b="0" i="1" smtClean="0">
                                  <a:latin typeface="Cambria Math" panose="02040503050406030204" pitchFamily="18" charset="0"/>
                                  <a:ea typeface="Cambria Math" panose="02040503050406030204" pitchFamily="18" charset="0"/>
                                </a:rPr>
                                <m:t>1−</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𝜀</m:t>
                                  </m:r>
                                </m:e>
                                <m:sub>
                                  <m:r>
                                    <a:rPr lang="es-ES" sz="1600" i="1">
                                      <a:latin typeface="Cambria Math" panose="02040503050406030204" pitchFamily="18" charset="0"/>
                                      <a:ea typeface="Cambria Math" panose="02040503050406030204" pitchFamily="18" charset="0"/>
                                    </a:rPr>
                                    <m:t>𝑖</m:t>
                                  </m:r>
                                </m:sub>
                              </m:sSub>
                            </m:e>
                          </m:d>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𝐿</m:t>
                              </m:r>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𝑖</m:t>
                              </m:r>
                            </m:sub>
                          </m:sSub>
                        </m:e>
                      </m:d>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5" name="Rectangle 4">
                <a:extLst>
                  <a:ext uri="{FF2B5EF4-FFF2-40B4-BE49-F238E27FC236}">
                    <a16:creationId xmlns:a16="http://schemas.microsoft.com/office/drawing/2014/main" id="{49987E7D-446A-469C-AE91-69C52F03D040}"/>
                  </a:ext>
                </a:extLst>
              </p:cNvPr>
              <p:cNvSpPr>
                <a:spLocks noRot="1" noChangeAspect="1" noMove="1" noResize="1" noEditPoints="1" noAdjustHandles="1" noChangeArrowheads="1" noChangeShapeType="1" noTextEdit="1"/>
              </p:cNvSpPr>
              <p:nvPr/>
            </p:nvSpPr>
            <p:spPr>
              <a:xfrm>
                <a:off x="0" y="4409803"/>
                <a:ext cx="9144000" cy="862737"/>
              </a:xfrm>
              <a:prstGeom prst="rect">
                <a:avLst/>
              </a:prstGeom>
              <a:blipFill>
                <a:blip r:embed="rId6"/>
                <a:stretch>
                  <a:fillRect l="-267" t="-2113"/>
                </a:stretch>
              </a:blipFill>
            </p:spPr>
            <p:txBody>
              <a:bodyPr/>
              <a:lstStyle/>
              <a:p>
                <a:r>
                  <a:rPr lang="es-ES">
                    <a:noFill/>
                  </a:rPr>
                  <a:t> </a:t>
                </a:r>
              </a:p>
            </p:txBody>
          </p:sp>
        </mc:Fallback>
      </mc:AlternateContent>
      <p:grpSp>
        <p:nvGrpSpPr>
          <p:cNvPr id="28" name="Group 27">
            <a:extLst>
              <a:ext uri="{FF2B5EF4-FFF2-40B4-BE49-F238E27FC236}">
                <a16:creationId xmlns:a16="http://schemas.microsoft.com/office/drawing/2014/main" id="{04643D10-A905-451F-AE50-B6E77587982E}"/>
              </a:ext>
            </a:extLst>
          </p:cNvPr>
          <p:cNvGrpSpPr/>
          <p:nvPr/>
        </p:nvGrpSpPr>
        <p:grpSpPr>
          <a:xfrm>
            <a:off x="5173351" y="2501640"/>
            <a:ext cx="3157511" cy="1725315"/>
            <a:chOff x="5619025" y="2392340"/>
            <a:chExt cx="3157511" cy="1725315"/>
          </a:xfrm>
        </p:grpSpPr>
        <p:grpSp>
          <p:nvGrpSpPr>
            <p:cNvPr id="26" name="Group 25">
              <a:extLst>
                <a:ext uri="{FF2B5EF4-FFF2-40B4-BE49-F238E27FC236}">
                  <a16:creationId xmlns:a16="http://schemas.microsoft.com/office/drawing/2014/main" id="{E966C515-462D-45A6-9D61-C9964A50A187}"/>
                </a:ext>
              </a:extLst>
            </p:cNvPr>
            <p:cNvGrpSpPr/>
            <p:nvPr/>
          </p:nvGrpSpPr>
          <p:grpSpPr>
            <a:xfrm>
              <a:off x="7111741" y="2392340"/>
              <a:ext cx="1664795" cy="1664795"/>
              <a:chOff x="6758214" y="4491372"/>
              <a:chExt cx="1664795" cy="1664795"/>
            </a:xfrm>
          </p:grpSpPr>
          <p:grpSp>
            <p:nvGrpSpPr>
              <p:cNvPr id="22" name="Group 21">
                <a:extLst>
                  <a:ext uri="{FF2B5EF4-FFF2-40B4-BE49-F238E27FC236}">
                    <a16:creationId xmlns:a16="http://schemas.microsoft.com/office/drawing/2014/main" id="{108DA756-8404-4B6F-BDE4-4C73617932EC}"/>
                  </a:ext>
                </a:extLst>
              </p:cNvPr>
              <p:cNvGrpSpPr/>
              <p:nvPr/>
            </p:nvGrpSpPr>
            <p:grpSpPr>
              <a:xfrm>
                <a:off x="6758214" y="4491372"/>
                <a:ext cx="1664795" cy="1664795"/>
                <a:chOff x="6974732" y="3764604"/>
                <a:chExt cx="1664795" cy="1664795"/>
              </a:xfrm>
            </p:grpSpPr>
            <p:sp>
              <p:nvSpPr>
                <p:cNvPr id="8" name="Oval 7">
                  <a:extLst>
                    <a:ext uri="{FF2B5EF4-FFF2-40B4-BE49-F238E27FC236}">
                      <a16:creationId xmlns:a16="http://schemas.microsoft.com/office/drawing/2014/main" id="{AAEC2F1E-4241-4868-B5DE-DF5237707850}"/>
                    </a:ext>
                  </a:extLst>
                </p:cNvPr>
                <p:cNvSpPr/>
                <p:nvPr/>
              </p:nvSpPr>
              <p:spPr>
                <a:xfrm>
                  <a:off x="6974732" y="3764604"/>
                  <a:ext cx="1664795" cy="1664795"/>
                </a:xfrm>
                <a:prstGeom prst="ellipse">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Freeform: Shape 20">
                  <a:extLst>
                    <a:ext uri="{FF2B5EF4-FFF2-40B4-BE49-F238E27FC236}">
                      <a16:creationId xmlns:a16="http://schemas.microsoft.com/office/drawing/2014/main" id="{F89FE036-A062-40E9-BC06-99CE9B830B32}"/>
                    </a:ext>
                  </a:extLst>
                </p:cNvPr>
                <p:cNvSpPr/>
                <p:nvPr/>
              </p:nvSpPr>
              <p:spPr>
                <a:xfrm>
                  <a:off x="7064349" y="4516931"/>
                  <a:ext cx="1526402" cy="822850"/>
                </a:xfrm>
                <a:custGeom>
                  <a:avLst/>
                  <a:gdLst>
                    <a:gd name="connsiteX0" fmla="*/ 6627 w 1526402"/>
                    <a:gd name="connsiteY0" fmla="*/ 2603 h 822850"/>
                    <a:gd name="connsiteX1" fmla="*/ 55265 w 1526402"/>
                    <a:gd name="connsiteY1" fmla="*/ 381982 h 822850"/>
                    <a:gd name="connsiteX2" fmla="*/ 152541 w 1526402"/>
                    <a:gd name="connsiteY2" fmla="*/ 518169 h 822850"/>
                    <a:gd name="connsiteX3" fmla="*/ 337367 w 1526402"/>
                    <a:gd name="connsiteY3" fmla="*/ 712722 h 822850"/>
                    <a:gd name="connsiteX4" fmla="*/ 755656 w 1526402"/>
                    <a:gd name="connsiteY4" fmla="*/ 819726 h 822850"/>
                    <a:gd name="connsiteX5" fmla="*/ 1047486 w 1526402"/>
                    <a:gd name="connsiteY5" fmla="*/ 780816 h 822850"/>
                    <a:gd name="connsiteX6" fmla="*/ 1242039 w 1526402"/>
                    <a:gd name="connsiteY6" fmla="*/ 644629 h 822850"/>
                    <a:gd name="connsiteX7" fmla="*/ 1397682 w 1526402"/>
                    <a:gd name="connsiteY7" fmla="*/ 450075 h 822850"/>
                    <a:gd name="connsiteX8" fmla="*/ 1475503 w 1526402"/>
                    <a:gd name="connsiteY8" fmla="*/ 255522 h 822850"/>
                    <a:gd name="connsiteX9" fmla="*/ 1485231 w 1526402"/>
                    <a:gd name="connsiteY9" fmla="*/ 80424 h 822850"/>
                    <a:gd name="connsiteX10" fmla="*/ 1494958 w 1526402"/>
                    <a:gd name="connsiteY10" fmla="*/ 60969 h 822850"/>
                    <a:gd name="connsiteX11" fmla="*/ 1037758 w 1526402"/>
                    <a:gd name="connsiteY11" fmla="*/ 274978 h 822850"/>
                    <a:gd name="connsiteX12" fmla="*/ 415188 w 1526402"/>
                    <a:gd name="connsiteY12" fmla="*/ 294433 h 822850"/>
                    <a:gd name="connsiteX13" fmla="*/ 201180 w 1526402"/>
                    <a:gd name="connsiteY13" fmla="*/ 216612 h 822850"/>
                    <a:gd name="connsiteX14" fmla="*/ 6627 w 1526402"/>
                    <a:gd name="connsiteY14" fmla="*/ 2603 h 82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6402" h="822850">
                      <a:moveTo>
                        <a:pt x="6627" y="2603"/>
                      </a:moveTo>
                      <a:cubicBezTo>
                        <a:pt x="-17692" y="30165"/>
                        <a:pt x="30946" y="296054"/>
                        <a:pt x="55265" y="381982"/>
                      </a:cubicBezTo>
                      <a:cubicBezTo>
                        <a:pt x="79584" y="467910"/>
                        <a:pt x="105524" y="463046"/>
                        <a:pt x="152541" y="518169"/>
                      </a:cubicBezTo>
                      <a:cubicBezTo>
                        <a:pt x="199558" y="573292"/>
                        <a:pt x="236848" y="662463"/>
                        <a:pt x="337367" y="712722"/>
                      </a:cubicBezTo>
                      <a:cubicBezTo>
                        <a:pt x="437886" y="762981"/>
                        <a:pt x="637303" y="808377"/>
                        <a:pt x="755656" y="819726"/>
                      </a:cubicBezTo>
                      <a:cubicBezTo>
                        <a:pt x="874009" y="831075"/>
                        <a:pt x="966422" y="809999"/>
                        <a:pt x="1047486" y="780816"/>
                      </a:cubicBezTo>
                      <a:cubicBezTo>
                        <a:pt x="1128550" y="751633"/>
                        <a:pt x="1183673" y="699752"/>
                        <a:pt x="1242039" y="644629"/>
                      </a:cubicBezTo>
                      <a:cubicBezTo>
                        <a:pt x="1300405" y="589506"/>
                        <a:pt x="1358771" y="514926"/>
                        <a:pt x="1397682" y="450075"/>
                      </a:cubicBezTo>
                      <a:cubicBezTo>
                        <a:pt x="1436593" y="385224"/>
                        <a:pt x="1460911" y="317131"/>
                        <a:pt x="1475503" y="255522"/>
                      </a:cubicBezTo>
                      <a:cubicBezTo>
                        <a:pt x="1490095" y="193913"/>
                        <a:pt x="1481989" y="112850"/>
                        <a:pt x="1485231" y="80424"/>
                      </a:cubicBezTo>
                      <a:cubicBezTo>
                        <a:pt x="1488474" y="47999"/>
                        <a:pt x="1569537" y="28543"/>
                        <a:pt x="1494958" y="60969"/>
                      </a:cubicBezTo>
                      <a:cubicBezTo>
                        <a:pt x="1420379" y="93395"/>
                        <a:pt x="1217720" y="236067"/>
                        <a:pt x="1037758" y="274978"/>
                      </a:cubicBezTo>
                      <a:cubicBezTo>
                        <a:pt x="857796" y="313889"/>
                        <a:pt x="554618" y="304161"/>
                        <a:pt x="415188" y="294433"/>
                      </a:cubicBezTo>
                      <a:cubicBezTo>
                        <a:pt x="275758" y="284705"/>
                        <a:pt x="269274" y="258765"/>
                        <a:pt x="201180" y="216612"/>
                      </a:cubicBezTo>
                      <a:cubicBezTo>
                        <a:pt x="133087" y="174459"/>
                        <a:pt x="30946" y="-24959"/>
                        <a:pt x="6627" y="2603"/>
                      </a:cubicBezTo>
                      <a:close/>
                    </a:path>
                  </a:pathLst>
                </a:custGeom>
                <a:solidFill>
                  <a:srgbClr val="00B0F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6" name="Oval 15">
                  <a:extLst>
                    <a:ext uri="{FF2B5EF4-FFF2-40B4-BE49-F238E27FC236}">
                      <a16:creationId xmlns:a16="http://schemas.microsoft.com/office/drawing/2014/main" id="{DC159068-7645-40BF-9FCC-D0BA2EF2D3C9}"/>
                    </a:ext>
                  </a:extLst>
                </p:cNvPr>
                <p:cNvSpPr/>
                <p:nvPr/>
              </p:nvSpPr>
              <p:spPr>
                <a:xfrm>
                  <a:off x="7064349" y="3854221"/>
                  <a:ext cx="1485560" cy="1485560"/>
                </a:xfrm>
                <a:prstGeom prst="ellipse">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
            <p:nvSpPr>
              <p:cNvPr id="23" name="TextBox 22">
                <a:extLst>
                  <a:ext uri="{FF2B5EF4-FFF2-40B4-BE49-F238E27FC236}">
                    <a16:creationId xmlns:a16="http://schemas.microsoft.com/office/drawing/2014/main" id="{D7855F6D-00E5-4644-BDB7-AB0700CD7814}"/>
                  </a:ext>
                </a:extLst>
              </p:cNvPr>
              <p:cNvSpPr txBox="1"/>
              <p:nvPr/>
            </p:nvSpPr>
            <p:spPr>
              <a:xfrm>
                <a:off x="7340764" y="4927356"/>
                <a:ext cx="740667" cy="369332"/>
              </a:xfrm>
              <a:prstGeom prst="rect">
                <a:avLst/>
              </a:prstGeom>
              <a:noFill/>
            </p:spPr>
            <p:txBody>
              <a:bodyPr wrap="square" rtlCol="0">
                <a:spAutoFit/>
              </a:bodyPr>
              <a:lstStyle/>
              <a:p>
                <a:r>
                  <a:rPr lang="es-ES" b="1" dirty="0"/>
                  <a:t>Ac</a:t>
                </a:r>
                <a:r>
                  <a:rPr lang="es-ES" b="1" baseline="-25000" dirty="0"/>
                  <a:t>G</a:t>
                </a:r>
              </a:p>
            </p:txBody>
          </p:sp>
          <p:sp>
            <p:nvSpPr>
              <p:cNvPr id="25" name="TextBox 24">
                <a:extLst>
                  <a:ext uri="{FF2B5EF4-FFF2-40B4-BE49-F238E27FC236}">
                    <a16:creationId xmlns:a16="http://schemas.microsoft.com/office/drawing/2014/main" id="{3F6A9A29-9B83-4B05-A0F1-AAAA1F1E71B1}"/>
                  </a:ext>
                </a:extLst>
              </p:cNvPr>
              <p:cNvSpPr txBox="1"/>
              <p:nvPr/>
            </p:nvSpPr>
            <p:spPr>
              <a:xfrm>
                <a:off x="7330459" y="5555964"/>
                <a:ext cx="740667" cy="369332"/>
              </a:xfrm>
              <a:prstGeom prst="rect">
                <a:avLst/>
              </a:prstGeom>
              <a:noFill/>
            </p:spPr>
            <p:txBody>
              <a:bodyPr wrap="square" rtlCol="0">
                <a:spAutoFit/>
              </a:bodyPr>
              <a:lstStyle/>
              <a:p>
                <a:r>
                  <a:rPr lang="es-ES" b="1" dirty="0" err="1">
                    <a:solidFill>
                      <a:schemeClr val="bg1"/>
                    </a:solidFill>
                  </a:rPr>
                  <a:t>Ac</a:t>
                </a:r>
                <a:r>
                  <a:rPr lang="es-ES" b="1" baseline="-25000" dirty="0" err="1">
                    <a:solidFill>
                      <a:schemeClr val="bg1"/>
                    </a:solidFill>
                  </a:rPr>
                  <a:t>L</a:t>
                </a:r>
                <a:endParaRPr lang="es-ES" b="1" baseline="-25000" dirty="0">
                  <a:solidFill>
                    <a:schemeClr val="bg1"/>
                  </a:solidFill>
                </a:endParaRPr>
              </a:p>
            </p:txBody>
          </p:sp>
        </p:grpSp>
        <p:sp>
          <p:nvSpPr>
            <p:cNvPr id="24" name="TextBox 23">
              <a:extLst>
                <a:ext uri="{FF2B5EF4-FFF2-40B4-BE49-F238E27FC236}">
                  <a16:creationId xmlns:a16="http://schemas.microsoft.com/office/drawing/2014/main" id="{D6B2E117-23D2-479A-904B-4903E44F9341}"/>
                </a:ext>
              </a:extLst>
            </p:cNvPr>
            <p:cNvSpPr txBox="1"/>
            <p:nvPr/>
          </p:nvSpPr>
          <p:spPr>
            <a:xfrm>
              <a:off x="5619025" y="3594435"/>
              <a:ext cx="2100428" cy="523220"/>
            </a:xfrm>
            <a:prstGeom prst="rect">
              <a:avLst/>
            </a:prstGeom>
            <a:noFill/>
          </p:spPr>
          <p:txBody>
            <a:bodyPr wrap="square" rtlCol="0">
              <a:spAutoFit/>
            </a:bodyPr>
            <a:lstStyle/>
            <a:p>
              <a:r>
                <a:rPr lang="en-US" sz="1400" dirty="0"/>
                <a:t>Cross-section of a tube=Ac</a:t>
              </a:r>
              <a:r>
                <a:rPr lang="en-US" sz="1400" baseline="-25000" dirty="0"/>
                <a:t>G</a:t>
              </a:r>
              <a:r>
                <a:rPr lang="en-US" sz="1400" dirty="0"/>
                <a:t>+Ac</a:t>
              </a:r>
              <a:r>
                <a:rPr lang="en-US" sz="1400" baseline="-25000" dirty="0"/>
                <a:t>L</a:t>
              </a:r>
            </a:p>
          </p:txBody>
        </p:sp>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3ECCC8D-4B8A-4410-B0BE-07A40BC1D160}"/>
                  </a:ext>
                </a:extLst>
              </p:cNvPr>
              <p:cNvSpPr/>
              <p:nvPr/>
            </p:nvSpPr>
            <p:spPr>
              <a:xfrm>
                <a:off x="0" y="5429411"/>
                <a:ext cx="9144000" cy="1427250"/>
              </a:xfrm>
              <a:prstGeom prst="rect">
                <a:avLst/>
              </a:prstGeom>
            </p:spPr>
            <p:txBody>
              <a:bodyPr wrap="square">
                <a:spAutoFit/>
              </a:bodyPr>
              <a:lstStyle/>
              <a:p>
                <a:pPr marL="285750" indent="-285750">
                  <a:buFont typeface="Wingdings" panose="05000000000000000000" pitchFamily="2" charset="2"/>
                  <a:buChar char="q"/>
                </a:pPr>
                <a:r>
                  <a:rPr lang="en-US" sz="1600" dirty="0"/>
                  <a:t>For the entire volume V, the total charge is:</a:t>
                </a:r>
              </a:p>
              <a:p>
                <a:endParaRPr lang="en-US" sz="1600" dirty="0"/>
              </a:p>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Cambria Math" panose="02040503050406030204" pitchFamily="18" charset="0"/>
                        </a:rPr>
                        <m:t>𝑀</m:t>
                      </m:r>
                      <m:r>
                        <a:rPr lang="es-ES" sz="1600" i="1">
                          <a:latin typeface="Cambria Math" panose="02040503050406030204" pitchFamily="18" charset="0"/>
                          <a:ea typeface="Cambria Math" panose="02040503050406030204" pitchFamily="18" charset="0"/>
                        </a:rPr>
                        <m:t>=</m:t>
                      </m:r>
                      <m:nary>
                        <m:naryPr>
                          <m:chr m:val="∑"/>
                          <m:subHide m:val="on"/>
                          <m:supHide m:val="on"/>
                          <m:ctrlPr>
                            <a:rPr lang="es-ES" sz="1600" i="1" smtClean="0">
                              <a:latin typeface="Cambria Math" panose="02040503050406030204" pitchFamily="18" charset="0"/>
                              <a:ea typeface="Cambria Math" panose="02040503050406030204" pitchFamily="18" charset="0"/>
                            </a:rPr>
                          </m:ctrlPr>
                        </m:naryPr>
                        <m:sub/>
                        <m:sup/>
                        <m:e>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𝑀</m:t>
                              </m:r>
                            </m:e>
                            <m:sub>
                              <m:r>
                                <a:rPr lang="es-ES" sz="1600" b="0" i="1" smtClean="0">
                                  <a:latin typeface="Cambria Math" panose="02040503050406030204" pitchFamily="18" charset="0"/>
                                  <a:ea typeface="Cambria Math" panose="02040503050406030204" pitchFamily="18" charset="0"/>
                                </a:rPr>
                                <m:t>𝑖</m:t>
                              </m:r>
                            </m:sub>
                          </m:sSub>
                        </m:e>
                      </m:nary>
                    </m:oMath>
                  </m:oMathPara>
                </a14:m>
                <a:endParaRPr lang="en-US" sz="1600" dirty="0"/>
              </a:p>
              <a:p>
                <a:endParaRPr lang="en-US" sz="1600" dirty="0"/>
              </a:p>
            </p:txBody>
          </p:sp>
        </mc:Choice>
        <mc:Fallback xmlns="">
          <p:sp>
            <p:nvSpPr>
              <p:cNvPr id="27" name="Rectangle 26">
                <a:extLst>
                  <a:ext uri="{FF2B5EF4-FFF2-40B4-BE49-F238E27FC236}">
                    <a16:creationId xmlns:a16="http://schemas.microsoft.com/office/drawing/2014/main" id="{23ECCC8D-4B8A-4410-B0BE-07A40BC1D160}"/>
                  </a:ext>
                </a:extLst>
              </p:cNvPr>
              <p:cNvSpPr>
                <a:spLocks noRot="1" noChangeAspect="1" noMove="1" noResize="1" noEditPoints="1" noAdjustHandles="1" noChangeArrowheads="1" noChangeShapeType="1" noTextEdit="1"/>
              </p:cNvSpPr>
              <p:nvPr/>
            </p:nvSpPr>
            <p:spPr>
              <a:xfrm>
                <a:off x="0" y="5429411"/>
                <a:ext cx="9144000" cy="1427250"/>
              </a:xfrm>
              <a:prstGeom prst="rect">
                <a:avLst/>
              </a:prstGeom>
              <a:blipFill>
                <a:blip r:embed="rId7"/>
                <a:stretch>
                  <a:fillRect l="-267" t="-1282"/>
                </a:stretch>
              </a:blipFill>
            </p:spPr>
            <p:txBody>
              <a:bodyPr/>
              <a:lstStyle/>
              <a:p>
                <a:r>
                  <a:rPr lang="es-ES">
                    <a:noFill/>
                  </a:rPr>
                  <a:t> </a:t>
                </a:r>
              </a:p>
            </p:txBody>
          </p:sp>
        </mc:Fallback>
      </mc:AlternateContent>
      <p:sp>
        <p:nvSpPr>
          <p:cNvPr id="6" name="Rectangle 5">
            <a:extLst>
              <a:ext uri="{FF2B5EF4-FFF2-40B4-BE49-F238E27FC236}">
                <a16:creationId xmlns:a16="http://schemas.microsoft.com/office/drawing/2014/main" id="{1195F8C6-A0E1-40A5-8133-3E01AA03EAB0}"/>
              </a:ext>
            </a:extLst>
          </p:cNvPr>
          <p:cNvSpPr/>
          <p:nvPr/>
        </p:nvSpPr>
        <p:spPr>
          <a:xfrm>
            <a:off x="3810000" y="4933950"/>
            <a:ext cx="1828800" cy="338590"/>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7" name="TextBox 6">
            <a:extLst>
              <a:ext uri="{FF2B5EF4-FFF2-40B4-BE49-F238E27FC236}">
                <a16:creationId xmlns:a16="http://schemas.microsoft.com/office/drawing/2014/main" id="{8A452858-A3D7-4CB4-A517-D9E14271897B}"/>
              </a:ext>
            </a:extLst>
          </p:cNvPr>
          <p:cNvSpPr txBox="1"/>
          <p:nvPr/>
        </p:nvSpPr>
        <p:spPr>
          <a:xfrm>
            <a:off x="5474022" y="5272540"/>
            <a:ext cx="1499086" cy="584775"/>
          </a:xfrm>
          <a:prstGeom prst="rect">
            <a:avLst/>
          </a:prstGeom>
          <a:noFill/>
        </p:spPr>
        <p:txBody>
          <a:bodyPr wrap="square" rtlCol="0">
            <a:spAutoFit/>
          </a:bodyPr>
          <a:lstStyle/>
          <a:p>
            <a:r>
              <a:rPr lang="es-ES" sz="1600" dirty="0" err="1"/>
              <a:t>Two-phase</a:t>
            </a:r>
            <a:r>
              <a:rPr lang="es-ES" sz="1600" dirty="0"/>
              <a:t> Flow </a:t>
            </a:r>
            <a:r>
              <a:rPr lang="es-ES" sz="1600" dirty="0" err="1"/>
              <a:t>density</a:t>
            </a:r>
            <a:r>
              <a:rPr lang="es-ES" sz="1600" dirty="0"/>
              <a:t> </a:t>
            </a:r>
          </a:p>
        </p:txBody>
      </p:sp>
    </p:spTree>
    <p:extLst>
      <p:ext uri="{BB962C8B-B14F-4D97-AF65-F5344CB8AC3E}">
        <p14:creationId xmlns:p14="http://schemas.microsoft.com/office/powerpoint/2010/main" val="12400790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7" grpId="0"/>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28" name="Rectangle 27">
            <a:extLst>
              <a:ext uri="{FF2B5EF4-FFF2-40B4-BE49-F238E27FC236}">
                <a16:creationId xmlns:a16="http://schemas.microsoft.com/office/drawing/2014/main" id="{9F4E3521-4359-4AA4-9FDA-12B6A18E27F7}"/>
              </a:ext>
            </a:extLst>
          </p:cNvPr>
          <p:cNvSpPr/>
          <p:nvPr/>
        </p:nvSpPr>
        <p:spPr>
          <a:xfrm>
            <a:off x="0" y="981407"/>
            <a:ext cx="9144000" cy="4524315"/>
          </a:xfrm>
          <a:prstGeom prst="rect">
            <a:avLst/>
          </a:prstGeom>
        </p:spPr>
        <p:txBody>
          <a:bodyPr wrap="square">
            <a:spAutoFit/>
          </a:bodyPr>
          <a:lstStyle/>
          <a:p>
            <a:pPr marL="285750" indent="-285750">
              <a:buFont typeface="Wingdings" panose="05000000000000000000" pitchFamily="2" charset="2"/>
              <a:buChar char="q"/>
            </a:pPr>
            <a:r>
              <a:rPr lang="en-US" sz="1600" dirty="0"/>
              <a:t>Based on extensive reviews and experimental analyses done by many authors in the literature, such as; </a:t>
            </a:r>
            <a:r>
              <a:rPr lang="es-ES" sz="1600" dirty="0">
                <a:solidFill>
                  <a:srgbClr val="A13034"/>
                </a:solidFill>
              </a:rPr>
              <a:t>Rice (1987)</a:t>
            </a:r>
            <a:r>
              <a:rPr lang="es-ES" sz="1600" dirty="0"/>
              <a:t>, </a:t>
            </a:r>
            <a:r>
              <a:rPr lang="es-ES" sz="1600" dirty="0">
                <a:solidFill>
                  <a:srgbClr val="A13034"/>
                </a:solidFill>
              </a:rPr>
              <a:t>Thome (2006)</a:t>
            </a:r>
            <a:r>
              <a:rPr lang="es-ES" sz="1600" dirty="0"/>
              <a:t>,</a:t>
            </a:r>
            <a:r>
              <a:rPr lang="es-ES" sz="1600" dirty="0">
                <a:solidFill>
                  <a:srgbClr val="A13034"/>
                </a:solidFill>
              </a:rPr>
              <a:t> Poggi et al. (2008)</a:t>
            </a:r>
            <a:r>
              <a:rPr lang="es-ES" sz="1600" dirty="0"/>
              <a:t>, and </a:t>
            </a:r>
            <a:r>
              <a:rPr lang="es-ES" sz="1600" dirty="0">
                <a:solidFill>
                  <a:srgbClr val="A13034"/>
                </a:solidFill>
              </a:rPr>
              <a:t>Spencer (2013)</a:t>
            </a:r>
            <a:r>
              <a:rPr lang="en-US" sz="1600" dirty="0"/>
              <a:t>, the following are the most renowned and cited correlations used to predict the void fraction:</a:t>
            </a:r>
          </a:p>
          <a:p>
            <a:pPr marL="285750" indent="-285750">
              <a:buFont typeface="Wingdings" panose="05000000000000000000" pitchFamily="2" charset="2"/>
              <a:buChar char="q"/>
            </a:pPr>
            <a:endParaRPr lang="en-US" sz="1600" dirty="0"/>
          </a:p>
          <a:p>
            <a:pPr marL="742950" lvl="1" indent="-285750">
              <a:buFont typeface="Courier New" panose="02070309020205020404" pitchFamily="49" charset="0"/>
              <a:buChar char="o"/>
            </a:pPr>
            <a:r>
              <a:rPr lang="en-US" sz="1600" b="1" dirty="0">
                <a:solidFill>
                  <a:srgbClr val="A13034"/>
                </a:solidFill>
              </a:rPr>
              <a:t>Chisholm (1967): </a:t>
            </a:r>
            <a:r>
              <a:rPr lang="en-US" sz="1600" dirty="0"/>
              <a:t>empirical correlation based on vapor quality and refrigerant properties, it does not depend on mass flux.</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b="1" dirty="0">
                <a:solidFill>
                  <a:srgbClr val="A13034"/>
                </a:solidFill>
              </a:rPr>
              <a:t>Steiner (1993):</a:t>
            </a:r>
            <a:r>
              <a:rPr lang="en-US" sz="1600" dirty="0"/>
              <a:t> mass flux dependent correlation based on the drift flux model.</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fr-FR" sz="1600" b="1" dirty="0" err="1">
                <a:solidFill>
                  <a:srgbClr val="A13034"/>
                </a:solidFill>
              </a:rPr>
              <a:t>Tandon</a:t>
            </a:r>
            <a:r>
              <a:rPr lang="fr-FR" sz="1600" b="1" dirty="0">
                <a:solidFill>
                  <a:srgbClr val="A13034"/>
                </a:solidFill>
              </a:rPr>
              <a:t> et al. (1985): </a:t>
            </a:r>
            <a:r>
              <a:rPr lang="en-US" sz="1600" dirty="0"/>
              <a:t>mass flux dependent correlation based on Lockhart and Martinelli parameter.</a:t>
            </a:r>
          </a:p>
          <a:p>
            <a:pPr lvl="1"/>
            <a:endParaRPr lang="en-US" sz="1600" dirty="0">
              <a:solidFill>
                <a:srgbClr val="A13034"/>
              </a:solidFill>
            </a:endParaRPr>
          </a:p>
          <a:p>
            <a:pPr marL="742950" lvl="1" indent="-285750">
              <a:buFont typeface="Courier New" panose="02070309020205020404" pitchFamily="49" charset="0"/>
              <a:buChar char="o"/>
            </a:pPr>
            <a:r>
              <a:rPr lang="en-US" sz="1600" b="1" dirty="0">
                <a:solidFill>
                  <a:srgbClr val="A13034"/>
                </a:solidFill>
              </a:rPr>
              <a:t>Premoli et al. (1970): </a:t>
            </a:r>
            <a:r>
              <a:rPr lang="en-US" sz="1600" dirty="0"/>
              <a:t>mass flux dependent model based on annular Flow assumption.</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b="1" dirty="0">
                <a:solidFill>
                  <a:srgbClr val="A13034"/>
                </a:solidFill>
              </a:rPr>
              <a:t>Hughmark (1962): </a:t>
            </a:r>
            <a:r>
              <a:rPr lang="en-US" sz="1600" dirty="0"/>
              <a:t>It depends on vapor quality, density and viscosity of each phase, mass flux and tube geometry.</a:t>
            </a:r>
          </a:p>
        </p:txBody>
      </p:sp>
    </p:spTree>
    <p:extLst>
      <p:ext uri="{BB962C8B-B14F-4D97-AF65-F5344CB8AC3E}">
        <p14:creationId xmlns:p14="http://schemas.microsoft.com/office/powerpoint/2010/main" val="6314632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98942"/>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a:extLst>
              <a:ext uri="{FF2B5EF4-FFF2-40B4-BE49-F238E27FC236}">
                <a16:creationId xmlns:a16="http://schemas.microsoft.com/office/drawing/2014/main" id="{FD153C73-D50A-4C8C-9638-DBB3A6EA957A}"/>
              </a:ext>
            </a:extLst>
          </p:cNvPr>
          <p:cNvPicPr>
            <a:picLocks noChangeAspect="1"/>
          </p:cNvPicPr>
          <p:nvPr/>
        </p:nvPicPr>
        <p:blipFill>
          <a:blip r:embed="rId5"/>
          <a:stretch>
            <a:fillRect/>
          </a:stretch>
        </p:blipFill>
        <p:spPr>
          <a:xfrm>
            <a:off x="207449" y="649517"/>
            <a:ext cx="8729101" cy="5702801"/>
          </a:xfrm>
          <a:prstGeom prst="rect">
            <a:avLst/>
          </a:prstGeom>
        </p:spPr>
      </p:pic>
    </p:spTree>
    <p:extLst>
      <p:ext uri="{BB962C8B-B14F-4D97-AF65-F5344CB8AC3E}">
        <p14:creationId xmlns:p14="http://schemas.microsoft.com/office/powerpoint/2010/main" val="3676434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2" name="CuadroTexto 11"/>
          <p:cNvSpPr txBox="1"/>
          <p:nvPr/>
        </p:nvSpPr>
        <p:spPr>
          <a:xfrm>
            <a:off x="0" y="682942"/>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u="sng" dirty="0"/>
              <a:t>The mission:</a:t>
            </a:r>
          </a:p>
          <a:p>
            <a:r>
              <a:rPr lang="en-US" sz="1600" dirty="0"/>
              <a:t>Assessing and optimizing the performance of the following R-290 integral display case.</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109" y="1392271"/>
            <a:ext cx="5002975" cy="4488520"/>
          </a:xfrm>
          <a:prstGeom prst="rect">
            <a:avLst/>
          </a:prstGeom>
        </p:spPr>
      </p:pic>
      <p:sp>
        <p:nvSpPr>
          <p:cNvPr id="16" name="CuadroTexto 15"/>
          <p:cNvSpPr txBox="1"/>
          <p:nvPr/>
        </p:nvSpPr>
        <p:spPr>
          <a:xfrm>
            <a:off x="0" y="1860683"/>
            <a:ext cx="4141025" cy="255454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u="sng" dirty="0"/>
              <a:t>The system comprises:</a:t>
            </a:r>
          </a:p>
          <a:p>
            <a:pPr marL="742950" lvl="1" indent="-285750">
              <a:lnSpc>
                <a:spcPct val="150000"/>
              </a:lnSpc>
              <a:buFont typeface="Arial" panose="020B0604020202020204" pitchFamily="34" charset="0"/>
              <a:buChar char="•"/>
            </a:pPr>
            <a:r>
              <a:rPr lang="en-US" sz="1600" b="1" dirty="0">
                <a:solidFill>
                  <a:srgbClr val="A13034"/>
                </a:solidFill>
              </a:rPr>
              <a:t>1</a:t>
            </a:r>
            <a:r>
              <a:rPr lang="en-US" sz="1600" dirty="0"/>
              <a:t> evaporator with 3 circuits of R290.</a:t>
            </a:r>
          </a:p>
          <a:p>
            <a:pPr marL="742950" lvl="1" indent="-285750">
              <a:lnSpc>
                <a:spcPct val="150000"/>
              </a:lnSpc>
              <a:buFont typeface="Arial" panose="020B0604020202020204" pitchFamily="34" charset="0"/>
              <a:buChar char="•"/>
            </a:pPr>
            <a:r>
              <a:rPr lang="en-US" sz="1600" b="1" dirty="0">
                <a:solidFill>
                  <a:srgbClr val="A13034"/>
                </a:solidFill>
              </a:rPr>
              <a:t>3</a:t>
            </a:r>
            <a:r>
              <a:rPr lang="en-US" sz="1600" dirty="0"/>
              <a:t> Copeland Scroll ZB09KAU-TFD compressors.</a:t>
            </a:r>
          </a:p>
          <a:p>
            <a:pPr marL="742950" lvl="1" indent="-285750">
              <a:lnSpc>
                <a:spcPct val="150000"/>
              </a:lnSpc>
              <a:buFont typeface="Arial" panose="020B0604020202020204" pitchFamily="34" charset="0"/>
              <a:buChar char="•"/>
            </a:pPr>
            <a:r>
              <a:rPr lang="en-US" sz="1600" b="1" dirty="0">
                <a:solidFill>
                  <a:srgbClr val="A13034"/>
                </a:solidFill>
              </a:rPr>
              <a:t>3</a:t>
            </a:r>
            <a:r>
              <a:rPr lang="en-US" sz="1600" dirty="0"/>
              <a:t> plate condensers. </a:t>
            </a:r>
          </a:p>
          <a:p>
            <a:pPr marL="285750" indent="-285750">
              <a:buFont typeface="Arial" panose="020B0604020202020204" pitchFamily="34" charset="0"/>
              <a:buChar char="•"/>
            </a:pPr>
            <a:endParaRPr lang="en-US" sz="1600" dirty="0"/>
          </a:p>
        </p:txBody>
      </p:sp>
      <p:pic>
        <p:nvPicPr>
          <p:cNvPr id="7"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2" name="TextBox 1"/>
          <p:cNvSpPr txBox="1"/>
          <p:nvPr/>
        </p:nvSpPr>
        <p:spPr>
          <a:xfrm>
            <a:off x="168125" y="166350"/>
            <a:ext cx="3893736" cy="430887"/>
          </a:xfrm>
          <a:prstGeom prst="rect">
            <a:avLst/>
          </a:prstGeom>
          <a:noFill/>
        </p:spPr>
        <p:txBody>
          <a:bodyPr wrap="square" rtlCol="0">
            <a:spAutoFit/>
          </a:bodyPr>
          <a:lstStyle/>
          <a:p>
            <a:r>
              <a:rPr lang="en-US" sz="2200" b="1" dirty="0">
                <a:solidFill>
                  <a:schemeClr val="accent4">
                    <a:lumMod val="60000"/>
                    <a:lumOff val="40000"/>
                  </a:schemeClr>
                </a:solidFill>
              </a:rPr>
              <a:t>I</a:t>
            </a:r>
            <a:r>
              <a:rPr lang="en-US" sz="2200" dirty="0">
                <a:solidFill>
                  <a:schemeClr val="bg1"/>
                </a:solidFill>
              </a:rPr>
              <a:t>ntroduction</a:t>
            </a:r>
          </a:p>
        </p:txBody>
      </p:sp>
    </p:spTree>
    <p:extLst>
      <p:ext uri="{BB962C8B-B14F-4D97-AF65-F5344CB8AC3E}">
        <p14:creationId xmlns:p14="http://schemas.microsoft.com/office/powerpoint/2010/main" val="24256195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5" name="TextBox 4">
            <a:extLst>
              <a:ext uri="{FF2B5EF4-FFF2-40B4-BE49-F238E27FC236}">
                <a16:creationId xmlns:a16="http://schemas.microsoft.com/office/drawing/2014/main" id="{FD301628-B1F4-4ADA-980F-C46731F78BE5}"/>
              </a:ext>
            </a:extLst>
          </p:cNvPr>
          <p:cNvSpPr txBox="1"/>
          <p:nvPr/>
        </p:nvSpPr>
        <p:spPr>
          <a:xfrm>
            <a:off x="0" y="4826643"/>
            <a:ext cx="9144000" cy="152285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these results, we have decided to use </a:t>
            </a:r>
            <a:r>
              <a:rPr lang="en-US" sz="1600" dirty="0">
                <a:solidFill>
                  <a:srgbClr val="A13034"/>
                </a:solidFill>
              </a:rPr>
              <a:t>Chisholm</a:t>
            </a:r>
            <a:r>
              <a:rPr lang="en-US" sz="1600" dirty="0"/>
              <a:t> correlation because it represents a central value between the tested correlations (-37 g from Hughmark, and +20 g from Steiner).</a:t>
            </a:r>
          </a:p>
          <a:p>
            <a:pPr marL="285750" indent="-285750">
              <a:lnSpc>
                <a:spcPct val="150000"/>
              </a:lnSpc>
              <a:buFont typeface="Wingdings" panose="05000000000000000000" pitchFamily="2" charset="2"/>
              <a:buChar char="q"/>
            </a:pPr>
            <a:r>
              <a:rPr lang="en-US" sz="1600" dirty="0"/>
              <a:t>Besides, it is more simple and gives consistent results.</a:t>
            </a:r>
          </a:p>
        </p:txBody>
      </p:sp>
      <p:pic>
        <p:nvPicPr>
          <p:cNvPr id="2" name="Picture 1">
            <a:extLst>
              <a:ext uri="{FF2B5EF4-FFF2-40B4-BE49-F238E27FC236}">
                <a16:creationId xmlns:a16="http://schemas.microsoft.com/office/drawing/2014/main" id="{006E6032-BF95-48BE-A8FE-3F79D5CF693A}"/>
              </a:ext>
            </a:extLst>
          </p:cNvPr>
          <p:cNvPicPr>
            <a:picLocks noChangeAspect="1"/>
          </p:cNvPicPr>
          <p:nvPr/>
        </p:nvPicPr>
        <p:blipFill>
          <a:blip r:embed="rId5"/>
          <a:stretch>
            <a:fillRect/>
          </a:stretch>
        </p:blipFill>
        <p:spPr>
          <a:xfrm>
            <a:off x="883001" y="640343"/>
            <a:ext cx="7512751" cy="4008100"/>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9A2E1976-2B38-4BF9-9B36-69D3EF96AE7D}"/>
              </a:ext>
            </a:extLst>
          </p:cNvPr>
          <p:cNvSpPr/>
          <p:nvPr/>
        </p:nvSpPr>
        <p:spPr>
          <a:xfrm>
            <a:off x="1530416" y="1510425"/>
            <a:ext cx="1068405" cy="3228536"/>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6020320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21</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7" name="TextBox 6">
            <a:extLst>
              <a:ext uri="{FF2B5EF4-FFF2-40B4-BE49-F238E27FC236}">
                <a16:creationId xmlns:a16="http://schemas.microsoft.com/office/drawing/2014/main" id="{44DC9D19-00CF-48F7-A20B-D76779D2BDDB}"/>
              </a:ext>
            </a:extLst>
          </p:cNvPr>
          <p:cNvSpPr txBox="1"/>
          <p:nvPr/>
        </p:nvSpPr>
        <p:spPr>
          <a:xfrm>
            <a:off x="0" y="1045662"/>
            <a:ext cx="5019674" cy="489364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 previous analysis, we have validated the numerical results of void fraction (based on Chisholm correlation) with Engineering Data Book III calculator (</a:t>
            </a:r>
            <a:r>
              <a:rPr lang="en-US" sz="1600" b="1" dirty="0">
                <a:solidFill>
                  <a:srgbClr val="A13034"/>
                </a:solidFill>
              </a:rPr>
              <a:t>Thome 2006</a:t>
            </a:r>
            <a:r>
              <a:rPr lang="en-US" sz="1600" dirty="0"/>
              <a:t>).</a:t>
            </a:r>
          </a:p>
          <a:p>
            <a:pPr>
              <a:lnSpc>
                <a:spcPct val="150000"/>
              </a:lnSpc>
            </a:pPr>
            <a:endParaRPr lang="en-US" sz="1600" dirty="0"/>
          </a:p>
          <a:p>
            <a:pPr marL="285750" indent="-285750">
              <a:lnSpc>
                <a:spcPct val="150000"/>
              </a:lnSpc>
              <a:buFont typeface="Wingdings" panose="05000000000000000000" pitchFamily="2" charset="2"/>
              <a:buChar char="q"/>
            </a:pPr>
            <a:endParaRPr lang="en-US" sz="1600" dirty="0"/>
          </a:p>
          <a:p>
            <a:pPr marL="285750" indent="-285750">
              <a:lnSpc>
                <a:spcPct val="150000"/>
              </a:lnSpc>
              <a:buFont typeface="Wingdings" panose="05000000000000000000" pitchFamily="2" charset="2"/>
              <a:buChar char="q"/>
            </a:pPr>
            <a:r>
              <a:rPr lang="en-US" sz="1600" dirty="0"/>
              <a:t>This calculator is a sophisticated excel file which used to evaluate heat transfer coefficient, Flow patterns, frictional pressure drop coefficient, and void fraction for refrigerants based on the most renowned correlations exist in literature.</a:t>
            </a:r>
          </a:p>
        </p:txBody>
      </p:sp>
      <p:pic>
        <p:nvPicPr>
          <p:cNvPr id="3" name="Picture 2" descr="A screenshot of a tree&#10;&#10;Description generated with high confidence">
            <a:extLst>
              <a:ext uri="{FF2B5EF4-FFF2-40B4-BE49-F238E27FC236}">
                <a16:creationId xmlns:a16="http://schemas.microsoft.com/office/drawing/2014/main" id="{FD50733F-7EFD-40A4-BF4F-3EA59F3FE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022" y="820214"/>
            <a:ext cx="3653741" cy="52149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4453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descr="A screenshot of a cell phone&#10;&#10;Description generated with very high confidence">
            <a:extLst>
              <a:ext uri="{FF2B5EF4-FFF2-40B4-BE49-F238E27FC236}">
                <a16:creationId xmlns:a16="http://schemas.microsoft.com/office/drawing/2014/main" id="{F0B62139-E4EA-457D-99FC-43D3369FF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236" y="802104"/>
            <a:ext cx="8639527" cy="5686564"/>
          </a:xfrm>
          <a:prstGeom prst="rect">
            <a:avLst/>
          </a:prstGeom>
        </p:spPr>
      </p:pic>
      <p:sp>
        <p:nvSpPr>
          <p:cNvPr id="5" name="Rectangle 4">
            <a:extLst>
              <a:ext uri="{FF2B5EF4-FFF2-40B4-BE49-F238E27FC236}">
                <a16:creationId xmlns:a16="http://schemas.microsoft.com/office/drawing/2014/main" id="{FF21DB50-B686-4FC0-8535-8E47899D77A5}"/>
              </a:ext>
            </a:extLst>
          </p:cNvPr>
          <p:cNvSpPr/>
          <p:nvPr/>
        </p:nvSpPr>
        <p:spPr>
          <a:xfrm>
            <a:off x="486383" y="1420238"/>
            <a:ext cx="2957208" cy="63229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1" name="Rectangle 10">
            <a:extLst>
              <a:ext uri="{FF2B5EF4-FFF2-40B4-BE49-F238E27FC236}">
                <a16:creationId xmlns:a16="http://schemas.microsoft.com/office/drawing/2014/main" id="{B47233B5-5844-481B-AE98-2720937C3021}"/>
              </a:ext>
            </a:extLst>
          </p:cNvPr>
          <p:cNvSpPr/>
          <p:nvPr/>
        </p:nvSpPr>
        <p:spPr>
          <a:xfrm>
            <a:off x="1527244" y="2587558"/>
            <a:ext cx="1643973" cy="573932"/>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2" name="Rectangle 11">
            <a:extLst>
              <a:ext uri="{FF2B5EF4-FFF2-40B4-BE49-F238E27FC236}">
                <a16:creationId xmlns:a16="http://schemas.microsoft.com/office/drawing/2014/main" id="{188D26DD-364C-4CC7-89F4-78DA894F4399}"/>
              </a:ext>
            </a:extLst>
          </p:cNvPr>
          <p:cNvSpPr/>
          <p:nvPr/>
        </p:nvSpPr>
        <p:spPr>
          <a:xfrm>
            <a:off x="580419" y="3423217"/>
            <a:ext cx="1666670" cy="174216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3" name="Rectangle 12">
            <a:extLst>
              <a:ext uri="{FF2B5EF4-FFF2-40B4-BE49-F238E27FC236}">
                <a16:creationId xmlns:a16="http://schemas.microsoft.com/office/drawing/2014/main" id="{F8B6B905-700E-4FCE-BD38-EC1D900B6E70}"/>
              </a:ext>
            </a:extLst>
          </p:cNvPr>
          <p:cNvSpPr/>
          <p:nvPr/>
        </p:nvSpPr>
        <p:spPr>
          <a:xfrm>
            <a:off x="2464343" y="3423217"/>
            <a:ext cx="609597" cy="174216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6" name="Rectangle 5">
            <a:extLst>
              <a:ext uri="{FF2B5EF4-FFF2-40B4-BE49-F238E27FC236}">
                <a16:creationId xmlns:a16="http://schemas.microsoft.com/office/drawing/2014/main" id="{B3145E02-71F5-48E0-B5B9-334BA894F1D6}"/>
              </a:ext>
            </a:extLst>
          </p:cNvPr>
          <p:cNvSpPr/>
          <p:nvPr/>
        </p:nvSpPr>
        <p:spPr>
          <a:xfrm>
            <a:off x="3443591" y="2130357"/>
            <a:ext cx="5321030" cy="3210128"/>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99833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a:extLst>
              <a:ext uri="{FF2B5EF4-FFF2-40B4-BE49-F238E27FC236}">
                <a16:creationId xmlns:a16="http://schemas.microsoft.com/office/drawing/2014/main" id="{C019CD66-AAEA-498F-8BE3-98363ED7021E}"/>
              </a:ext>
            </a:extLst>
          </p:cNvPr>
          <p:cNvPicPr>
            <a:picLocks noChangeAspect="1"/>
          </p:cNvPicPr>
          <p:nvPr/>
        </p:nvPicPr>
        <p:blipFill>
          <a:blip r:embed="rId5"/>
          <a:stretch>
            <a:fillRect/>
          </a:stretch>
        </p:blipFill>
        <p:spPr>
          <a:xfrm>
            <a:off x="323565" y="751771"/>
            <a:ext cx="8432078" cy="5508753"/>
          </a:xfrm>
          <a:prstGeom prst="rect">
            <a:avLst/>
          </a:prstGeom>
        </p:spPr>
      </p:pic>
    </p:spTree>
    <p:extLst>
      <p:ext uri="{BB962C8B-B14F-4D97-AF65-F5344CB8AC3E}">
        <p14:creationId xmlns:p14="http://schemas.microsoft.com/office/powerpoint/2010/main" val="28533190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6" name="TextBox 5"/>
          <p:cNvSpPr txBox="1"/>
          <p:nvPr/>
        </p:nvSpPr>
        <p:spPr>
          <a:xfrm>
            <a:off x="3389395" y="837889"/>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4" name="Table 13"/>
          <p:cNvGraphicFramePr>
            <a:graphicFrameLocks noGrp="1"/>
          </p:cNvGraphicFramePr>
          <p:nvPr>
            <p:extLst>
              <p:ext uri="{D42A27DB-BD31-4B8C-83A1-F6EECF244321}">
                <p14:modId xmlns:p14="http://schemas.microsoft.com/office/powerpoint/2010/main" val="3160087800"/>
              </p:ext>
            </p:extLst>
          </p:nvPr>
        </p:nvGraphicFramePr>
        <p:xfrm>
          <a:off x="82286" y="1516246"/>
          <a:ext cx="4200674" cy="3910818"/>
        </p:xfrm>
        <a:graphic>
          <a:graphicData uri="http://schemas.openxmlformats.org/drawingml/2006/table">
            <a:tbl>
              <a:tblPr firstRow="1" bandRow="1">
                <a:tableStyleId>{5C22544A-7EE6-4342-B048-85BDC9FD1C3A}</a:tableStyleId>
              </a:tblPr>
              <a:tblGrid>
                <a:gridCol w="3054477">
                  <a:extLst>
                    <a:ext uri="{9D8B030D-6E8A-4147-A177-3AD203B41FA5}">
                      <a16:colId xmlns:a16="http://schemas.microsoft.com/office/drawing/2014/main" val="657139910"/>
                    </a:ext>
                  </a:extLst>
                </a:gridCol>
                <a:gridCol w="1146197">
                  <a:extLst>
                    <a:ext uri="{9D8B030D-6E8A-4147-A177-3AD203B41FA5}">
                      <a16:colId xmlns:a16="http://schemas.microsoft.com/office/drawing/2014/main" val="311000904"/>
                    </a:ext>
                  </a:extLst>
                </a:gridCol>
              </a:tblGrid>
              <a:tr h="353256">
                <a:tc gridSpan="2">
                  <a:txBody>
                    <a:bodyPr/>
                    <a:lstStyle/>
                    <a:p>
                      <a:pPr algn="ctr"/>
                      <a:r>
                        <a:rPr lang="en-US" sz="1600" dirty="0"/>
                        <a:t>IMST Analysis</a:t>
                      </a:r>
                    </a:p>
                  </a:txBody>
                  <a:tcPr/>
                </a:tc>
                <a:tc hMerge="1">
                  <a:txBody>
                    <a:bodyPr/>
                    <a:lstStyle/>
                    <a:p>
                      <a:endParaRPr lang="en-US" dirty="0"/>
                    </a:p>
                  </a:txBody>
                  <a:tcPr/>
                </a:tc>
                <a:extLst>
                  <a:ext uri="{0D108BD9-81ED-4DB2-BD59-A6C34878D82A}">
                    <a16:rowId xmlns:a16="http://schemas.microsoft.com/office/drawing/2014/main" val="4016761684"/>
                  </a:ext>
                </a:extLst>
              </a:tr>
              <a:tr h="562854">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450231">
                <a:tc>
                  <a:txBody>
                    <a:bodyPr/>
                    <a:lstStyle/>
                    <a:p>
                      <a:r>
                        <a:rPr lang="en-US" sz="1600" dirty="0"/>
                        <a:t>Evaporator</a:t>
                      </a:r>
                    </a:p>
                  </a:txBody>
                  <a:tcPr anchor="ctr"/>
                </a:tc>
                <a:tc>
                  <a:txBody>
                    <a:bodyPr/>
                    <a:lstStyle/>
                    <a:p>
                      <a:pPr algn="ctr"/>
                      <a:r>
                        <a:rPr lang="en-US" sz="1600" dirty="0"/>
                        <a:t>148.5</a:t>
                      </a:r>
                    </a:p>
                  </a:txBody>
                  <a:tcPr anchor="ctr"/>
                </a:tc>
                <a:extLst>
                  <a:ext uri="{0D108BD9-81ED-4DB2-BD59-A6C34878D82A}">
                    <a16:rowId xmlns:a16="http://schemas.microsoft.com/office/drawing/2014/main" val="296485508"/>
                  </a:ext>
                </a:extLst>
              </a:tr>
              <a:tr h="450231">
                <a:tc>
                  <a:txBody>
                    <a:bodyPr/>
                    <a:lstStyle/>
                    <a:p>
                      <a:r>
                        <a:rPr lang="en-US" sz="1600" dirty="0"/>
                        <a:t>Condensers</a:t>
                      </a:r>
                    </a:p>
                  </a:txBody>
                  <a:tcPr anchor="ctr"/>
                </a:tc>
                <a:tc>
                  <a:txBody>
                    <a:bodyPr/>
                    <a:lstStyle/>
                    <a:p>
                      <a:pPr algn="ctr"/>
                      <a:r>
                        <a:rPr lang="en-US" sz="1600" dirty="0"/>
                        <a:t>40.4</a:t>
                      </a:r>
                    </a:p>
                  </a:txBody>
                  <a:tcPr anchor="ctr"/>
                </a:tc>
                <a:extLst>
                  <a:ext uri="{0D108BD9-81ED-4DB2-BD59-A6C34878D82A}">
                    <a16:rowId xmlns:a16="http://schemas.microsoft.com/office/drawing/2014/main" val="1633427946"/>
                  </a:ext>
                </a:extLst>
              </a:tr>
              <a:tr h="450231">
                <a:tc>
                  <a:txBody>
                    <a:bodyPr/>
                    <a:lstStyle/>
                    <a:p>
                      <a:r>
                        <a:rPr lang="en-US" sz="1600" dirty="0"/>
                        <a:t>Liquid lines</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r h="588759">
                <a:tc>
                  <a:txBody>
                    <a:bodyPr/>
                    <a:lstStyle/>
                    <a:p>
                      <a:r>
                        <a:rPr lang="en-US" sz="1600" dirty="0"/>
                        <a:t>Dissolved Ref. in oil</a:t>
                      </a:r>
                    </a:p>
                  </a:txBody>
                  <a:tcPr anchor="ctr"/>
                </a:tc>
                <a:tc>
                  <a:txBody>
                    <a:bodyPr/>
                    <a:lstStyle/>
                    <a:p>
                      <a:pPr algn="ctr"/>
                      <a:r>
                        <a:rPr lang="en-US" sz="1600" dirty="0"/>
                        <a:t>62.4</a:t>
                      </a:r>
                    </a:p>
                  </a:txBody>
                  <a:tcPr anchor="ctr"/>
                </a:tc>
                <a:extLst>
                  <a:ext uri="{0D108BD9-81ED-4DB2-BD59-A6C34878D82A}">
                    <a16:rowId xmlns:a16="http://schemas.microsoft.com/office/drawing/2014/main" val="2124623223"/>
                  </a:ext>
                </a:extLst>
              </a:tr>
              <a:tr h="450231">
                <a:tc>
                  <a:txBody>
                    <a:bodyPr/>
                    <a:lstStyle/>
                    <a:p>
                      <a:r>
                        <a:rPr lang="en-US" sz="1600" dirty="0"/>
                        <a:t>Total</a:t>
                      </a:r>
                    </a:p>
                  </a:txBody>
                  <a:tcPr anchor="ctr"/>
                </a:tc>
                <a:tc>
                  <a:txBody>
                    <a:bodyPr/>
                    <a:lstStyle/>
                    <a:p>
                      <a:pPr algn="ctr"/>
                      <a:r>
                        <a:rPr lang="en-US" sz="1600" b="1" dirty="0">
                          <a:solidFill>
                            <a:srgbClr val="A13034"/>
                          </a:solidFill>
                        </a:rPr>
                        <a:t>263.8</a:t>
                      </a:r>
                    </a:p>
                  </a:txBody>
                  <a:tcPr anchor="ctr"/>
                </a:tc>
                <a:extLst>
                  <a:ext uri="{0D108BD9-81ED-4DB2-BD59-A6C34878D82A}">
                    <a16:rowId xmlns:a16="http://schemas.microsoft.com/office/drawing/2014/main" val="3017009655"/>
                  </a:ext>
                </a:extLst>
              </a:tr>
              <a:tr h="588759">
                <a:tc>
                  <a:txBody>
                    <a:bodyPr/>
                    <a:lstStyle/>
                    <a:p>
                      <a:r>
                        <a:rPr lang="en-US" sz="1600" dirty="0"/>
                        <a:t>Deviation from actual</a:t>
                      </a:r>
                      <a:r>
                        <a:rPr lang="en-US" sz="1600" baseline="0" dirty="0"/>
                        <a:t> charge</a:t>
                      </a:r>
                      <a:endParaRPr lang="en-US" sz="1600" dirty="0"/>
                    </a:p>
                  </a:txBody>
                  <a:tcPr anchor="ctr"/>
                </a:tc>
                <a:tc>
                  <a:txBody>
                    <a:bodyPr/>
                    <a:lstStyle/>
                    <a:p>
                      <a:pPr algn="ctr"/>
                      <a:r>
                        <a:rPr lang="en-US" sz="1600" b="1" dirty="0">
                          <a:solidFill>
                            <a:srgbClr val="A13034"/>
                          </a:solidFill>
                        </a:rPr>
                        <a:t>-186.2</a:t>
                      </a:r>
                    </a:p>
                  </a:txBody>
                  <a:tcPr anchor="ctr"/>
                </a:tc>
                <a:extLst>
                  <a:ext uri="{0D108BD9-81ED-4DB2-BD59-A6C34878D82A}">
                    <a16:rowId xmlns:a16="http://schemas.microsoft.com/office/drawing/2014/main" val="2961486087"/>
                  </a:ext>
                </a:extLst>
              </a:tr>
            </a:tbl>
          </a:graphicData>
        </a:graphic>
      </p:graphicFrame>
      <p:grpSp>
        <p:nvGrpSpPr>
          <p:cNvPr id="20" name="Group 19"/>
          <p:cNvGrpSpPr/>
          <p:nvPr/>
        </p:nvGrpSpPr>
        <p:grpSpPr>
          <a:xfrm>
            <a:off x="1738581" y="5309239"/>
            <a:ext cx="4081112" cy="866308"/>
            <a:chOff x="2075467" y="5309239"/>
            <a:chExt cx="4081112" cy="866308"/>
          </a:xfrm>
        </p:grpSpPr>
        <p:sp>
          <p:nvSpPr>
            <p:cNvPr id="17" name="TextBox 16"/>
            <p:cNvSpPr txBox="1"/>
            <p:nvPr/>
          </p:nvSpPr>
          <p:spPr>
            <a:xfrm>
              <a:off x="2075467" y="5836993"/>
              <a:ext cx="4081112" cy="338554"/>
            </a:xfrm>
            <a:prstGeom prst="rect">
              <a:avLst/>
            </a:prstGeom>
            <a:noFill/>
          </p:spPr>
          <p:txBody>
            <a:bodyPr wrap="square" rtlCol="0">
              <a:spAutoFit/>
            </a:bodyPr>
            <a:lstStyle/>
            <a:p>
              <a:r>
                <a:rPr lang="en-US" sz="1600" dirty="0"/>
                <a:t>We are missing 40% of the charge</a:t>
              </a:r>
            </a:p>
          </p:txBody>
        </p:sp>
        <p:sp>
          <p:nvSpPr>
            <p:cNvPr id="19" name="Up Arrow 18"/>
            <p:cNvSpPr/>
            <p:nvPr/>
          </p:nvSpPr>
          <p:spPr>
            <a:xfrm>
              <a:off x="3619098" y="5309239"/>
              <a:ext cx="885244" cy="527754"/>
            </a:xfrm>
            <a:prstGeom prst="up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52DC79E-DE2E-4658-A05B-CE9F8879198E}"/>
              </a:ext>
            </a:extLst>
          </p:cNvPr>
          <p:cNvGrpSpPr/>
          <p:nvPr/>
        </p:nvGrpSpPr>
        <p:grpSpPr>
          <a:xfrm>
            <a:off x="4049266" y="3452748"/>
            <a:ext cx="5013439" cy="1323439"/>
            <a:chOff x="4049266" y="3452748"/>
            <a:chExt cx="5013439" cy="1323439"/>
          </a:xfrm>
        </p:grpSpPr>
        <p:sp>
          <p:nvSpPr>
            <p:cNvPr id="15" name="11 CuadroTexto"/>
            <p:cNvSpPr txBox="1"/>
            <p:nvPr/>
          </p:nvSpPr>
          <p:spPr>
            <a:xfrm>
              <a:off x="4718503" y="3452748"/>
              <a:ext cx="4344202" cy="1323439"/>
            </a:xfrm>
            <a:prstGeom prst="rect">
              <a:avLst/>
            </a:prstGeom>
            <a:noFill/>
            <a:ln w="28575">
              <a:solidFill>
                <a:srgbClr val="A13034"/>
              </a:solidFill>
            </a:ln>
          </p:spPr>
          <p:txBody>
            <a:bodyPr wrap="square" rtlCol="0">
              <a:spAutoFit/>
            </a:bodyPr>
            <a:lstStyle/>
            <a:p>
              <a:pPr marL="285750" indent="-285750">
                <a:buFont typeface="Wingdings" panose="05000000000000000000" pitchFamily="2" charset="2"/>
                <a:buChar char="q"/>
              </a:pPr>
              <a:r>
                <a:rPr lang="en-US" sz="1600" dirty="0">
                  <a:solidFill>
                    <a:srgbClr val="A13034"/>
                  </a:solidFill>
                </a:rPr>
                <a:t>100%</a:t>
              </a:r>
              <a:r>
                <a:rPr lang="en-US" sz="1600" dirty="0"/>
                <a:t> of the oil volume is inside the compressor.</a:t>
              </a:r>
            </a:p>
            <a:p>
              <a:pPr marL="285750" indent="-285750">
                <a:buFont typeface="Wingdings" panose="05000000000000000000" pitchFamily="2" charset="2"/>
                <a:buChar char="q"/>
              </a:pPr>
              <a:r>
                <a:rPr lang="en-US" sz="1600" dirty="0"/>
                <a:t>The estimated oil temperature is </a:t>
              </a:r>
              <a:r>
                <a:rPr lang="en-US" sz="1600" dirty="0">
                  <a:solidFill>
                    <a:srgbClr val="A13034"/>
                  </a:solidFill>
                </a:rPr>
                <a:t>30 </a:t>
              </a:r>
              <a:r>
                <a:rPr lang="en-US" sz="1600" baseline="30000" dirty="0" err="1">
                  <a:solidFill>
                    <a:srgbClr val="A13034"/>
                  </a:solidFill>
                </a:rPr>
                <a:t>o</a:t>
              </a:r>
              <a:r>
                <a:rPr lang="en-US" sz="1600" dirty="0" err="1">
                  <a:solidFill>
                    <a:srgbClr val="A13034"/>
                  </a:solidFill>
                </a:rPr>
                <a:t>C</a:t>
              </a:r>
              <a:r>
                <a:rPr lang="en-US" sz="1600" dirty="0" err="1"/>
                <a:t>.</a:t>
              </a:r>
              <a:endParaRPr lang="en-US" sz="1600" dirty="0"/>
            </a:p>
            <a:p>
              <a:pPr marL="285750" indent="-285750">
                <a:buFont typeface="Wingdings" panose="05000000000000000000" pitchFamily="2" charset="2"/>
                <a:buChar char="q"/>
              </a:pPr>
              <a:r>
                <a:rPr lang="en-US" sz="1600" dirty="0" err="1"/>
                <a:t>Tevap</a:t>
              </a:r>
              <a:r>
                <a:rPr lang="en-US" sz="1600" dirty="0"/>
                <a:t>= </a:t>
              </a:r>
              <a:r>
                <a:rPr lang="en-US" sz="1600" dirty="0">
                  <a:solidFill>
                    <a:srgbClr val="A13034"/>
                  </a:solidFill>
                </a:rPr>
                <a:t>-7.6 </a:t>
              </a:r>
              <a:r>
                <a:rPr lang="en-US" sz="1600" baseline="30000" dirty="0" err="1">
                  <a:solidFill>
                    <a:srgbClr val="A13034"/>
                  </a:solidFill>
                </a:rPr>
                <a:t>o</a:t>
              </a:r>
              <a:r>
                <a:rPr lang="en-US" sz="1600" dirty="0" err="1">
                  <a:solidFill>
                    <a:srgbClr val="A13034"/>
                  </a:solidFill>
                </a:rPr>
                <a:t>C</a:t>
              </a:r>
              <a:r>
                <a:rPr lang="en-US" sz="1600" dirty="0" err="1"/>
                <a:t>.</a:t>
              </a:r>
              <a:endParaRPr lang="en-US" sz="1600" dirty="0"/>
            </a:p>
            <a:p>
              <a:pPr marL="285750" indent="-285750">
                <a:buFont typeface="Wingdings" panose="05000000000000000000" pitchFamily="2" charset="2"/>
                <a:buChar char="q"/>
              </a:pPr>
              <a:r>
                <a:rPr lang="en-US" sz="1600" dirty="0"/>
                <a:t>The solubility is only </a:t>
              </a:r>
              <a:r>
                <a:rPr lang="en-US" sz="1600" dirty="0">
                  <a:solidFill>
                    <a:srgbClr val="A13034"/>
                  </a:solidFill>
                </a:rPr>
                <a:t>5%</a:t>
              </a:r>
              <a:r>
                <a:rPr lang="en-US" sz="1600" dirty="0"/>
                <a:t>.</a:t>
              </a:r>
            </a:p>
          </p:txBody>
        </p:sp>
        <p:sp>
          <p:nvSpPr>
            <p:cNvPr id="3" name="Arrow: Left 2">
              <a:extLst>
                <a:ext uri="{FF2B5EF4-FFF2-40B4-BE49-F238E27FC236}">
                  <a16:creationId xmlns:a16="http://schemas.microsoft.com/office/drawing/2014/main" id="{A0F732F2-0273-4A82-911B-9E339C368BF8}"/>
                </a:ext>
              </a:extLst>
            </p:cNvPr>
            <p:cNvSpPr/>
            <p:nvPr/>
          </p:nvSpPr>
          <p:spPr>
            <a:xfrm>
              <a:off x="4049266" y="3690957"/>
              <a:ext cx="669237" cy="847023"/>
            </a:xfrm>
            <a:prstGeom prst="left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Tree>
    <p:extLst>
      <p:ext uri="{BB962C8B-B14F-4D97-AF65-F5344CB8AC3E}">
        <p14:creationId xmlns:p14="http://schemas.microsoft.com/office/powerpoint/2010/main" val="34452247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6" name="Table 15"/>
          <p:cNvGraphicFramePr>
            <a:graphicFrameLocks noGrp="1"/>
          </p:cNvGraphicFramePr>
          <p:nvPr>
            <p:extLst>
              <p:ext uri="{D42A27DB-BD31-4B8C-83A1-F6EECF244321}">
                <p14:modId xmlns:p14="http://schemas.microsoft.com/office/powerpoint/2010/main" val="102741537"/>
              </p:ext>
            </p:extLst>
          </p:nvPr>
        </p:nvGraphicFramePr>
        <p:xfrm>
          <a:off x="168124" y="1248534"/>
          <a:ext cx="5025171" cy="4946950"/>
        </p:xfrm>
        <a:graphic>
          <a:graphicData uri="http://schemas.openxmlformats.org/drawingml/2006/table">
            <a:tbl>
              <a:tblPr firstRow="1" bandRow="1">
                <a:tableStyleId>{5C22544A-7EE6-4342-B048-85BDC9FD1C3A}</a:tableStyleId>
              </a:tblPr>
              <a:tblGrid>
                <a:gridCol w="3505265">
                  <a:extLst>
                    <a:ext uri="{9D8B030D-6E8A-4147-A177-3AD203B41FA5}">
                      <a16:colId xmlns:a16="http://schemas.microsoft.com/office/drawing/2014/main" val="657139910"/>
                    </a:ext>
                  </a:extLst>
                </a:gridCol>
                <a:gridCol w="1519906">
                  <a:extLst>
                    <a:ext uri="{9D8B030D-6E8A-4147-A177-3AD203B41FA5}">
                      <a16:colId xmlns:a16="http://schemas.microsoft.com/office/drawing/2014/main" val="311000904"/>
                    </a:ext>
                  </a:extLst>
                </a:gridCol>
              </a:tblGrid>
              <a:tr h="338697">
                <a:tc gridSpan="2">
                  <a:txBody>
                    <a:bodyPr/>
                    <a:lstStyle/>
                    <a:p>
                      <a:pPr algn="ctr"/>
                      <a:r>
                        <a:rPr lang="en-US" sz="1600" dirty="0"/>
                        <a:t>Max. Charge</a:t>
                      </a:r>
                      <a:r>
                        <a:rPr lang="en-US" sz="1600" baseline="0" dirty="0"/>
                        <a:t> Analysis</a:t>
                      </a:r>
                      <a:endParaRPr lang="en-US" sz="1600" dirty="0"/>
                    </a:p>
                  </a:txBody>
                  <a:tcPr/>
                </a:tc>
                <a:tc hMerge="1">
                  <a:txBody>
                    <a:bodyPr/>
                    <a:lstStyle/>
                    <a:p>
                      <a:endParaRPr lang="en-US" dirty="0"/>
                    </a:p>
                  </a:txBody>
                  <a:tcPr/>
                </a:tc>
                <a:extLst>
                  <a:ext uri="{0D108BD9-81ED-4DB2-BD59-A6C34878D82A}">
                    <a16:rowId xmlns:a16="http://schemas.microsoft.com/office/drawing/2014/main" val="4016761684"/>
                  </a:ext>
                </a:extLst>
              </a:tr>
              <a:tr h="339466">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872252">
                <a:tc>
                  <a:txBody>
                    <a:bodyPr/>
                    <a:lstStyle/>
                    <a:p>
                      <a:r>
                        <a:rPr lang="en-US" sz="1600" dirty="0"/>
                        <a:t>Evaporator</a:t>
                      </a:r>
                    </a:p>
                  </a:txBody>
                  <a:tcPr anchor="ctr"/>
                </a:tc>
                <a:tc>
                  <a:txBody>
                    <a:bodyPr/>
                    <a:lstStyle/>
                    <a:p>
                      <a:pPr algn="ctr"/>
                      <a:r>
                        <a:rPr lang="en-US" sz="1600" dirty="0"/>
                        <a:t>238</a:t>
                      </a:r>
                    </a:p>
                  </a:txBody>
                  <a:tcPr anchor="ctr"/>
                </a:tc>
                <a:extLst>
                  <a:ext uri="{0D108BD9-81ED-4DB2-BD59-A6C34878D82A}">
                    <a16:rowId xmlns:a16="http://schemas.microsoft.com/office/drawing/2014/main" val="296485508"/>
                  </a:ext>
                </a:extLst>
              </a:tr>
              <a:tr h="1106905">
                <a:tc>
                  <a:txBody>
                    <a:bodyPr/>
                    <a:lstStyle/>
                    <a:p>
                      <a:r>
                        <a:rPr lang="en-US" sz="1600" dirty="0"/>
                        <a:t>Condensers</a:t>
                      </a:r>
                    </a:p>
                  </a:txBody>
                  <a:tcPr anchor="ctr"/>
                </a:tc>
                <a:tc>
                  <a:txBody>
                    <a:bodyPr/>
                    <a:lstStyle/>
                    <a:p>
                      <a:pPr algn="ctr"/>
                      <a:r>
                        <a:rPr lang="en-US" sz="1600" dirty="0"/>
                        <a:t>134</a:t>
                      </a:r>
                    </a:p>
                  </a:txBody>
                  <a:tcPr anchor="ctr"/>
                </a:tc>
                <a:extLst>
                  <a:ext uri="{0D108BD9-81ED-4DB2-BD59-A6C34878D82A}">
                    <a16:rowId xmlns:a16="http://schemas.microsoft.com/office/drawing/2014/main" val="1633427946"/>
                  </a:ext>
                </a:extLst>
              </a:tr>
              <a:tr h="542662">
                <a:tc>
                  <a:txBody>
                    <a:bodyPr/>
                    <a:lstStyle/>
                    <a:p>
                      <a:r>
                        <a:rPr lang="en-US" sz="1600" dirty="0"/>
                        <a:t>Liquid Lines </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r h="818147">
                <a:tc>
                  <a:txBody>
                    <a:bodyPr/>
                    <a:lstStyle/>
                    <a:p>
                      <a:r>
                        <a:rPr lang="en-US" sz="1600" dirty="0"/>
                        <a:t>Dissolved Ref. in oil</a:t>
                      </a:r>
                    </a:p>
                  </a:txBody>
                  <a:tcPr anchor="ctr"/>
                </a:tc>
                <a:tc>
                  <a:txBody>
                    <a:bodyPr/>
                    <a:lstStyle/>
                    <a:p>
                      <a:pPr algn="ctr"/>
                      <a:r>
                        <a:rPr lang="en-US" sz="1600" dirty="0"/>
                        <a:t>62.4</a:t>
                      </a:r>
                    </a:p>
                  </a:txBody>
                  <a:tcPr anchor="ctr"/>
                </a:tc>
                <a:extLst>
                  <a:ext uri="{0D108BD9-81ED-4DB2-BD59-A6C34878D82A}">
                    <a16:rowId xmlns:a16="http://schemas.microsoft.com/office/drawing/2014/main" val="2124623223"/>
                  </a:ext>
                </a:extLst>
              </a:tr>
              <a:tr h="415975">
                <a:tc>
                  <a:txBody>
                    <a:bodyPr/>
                    <a:lstStyle/>
                    <a:p>
                      <a:r>
                        <a:rPr lang="en-US" sz="1600" dirty="0"/>
                        <a:t>Total</a:t>
                      </a:r>
                    </a:p>
                  </a:txBody>
                  <a:tcPr anchor="ctr"/>
                </a:tc>
                <a:tc>
                  <a:txBody>
                    <a:bodyPr/>
                    <a:lstStyle/>
                    <a:p>
                      <a:pPr algn="ctr"/>
                      <a:r>
                        <a:rPr lang="en-US" sz="1600" b="1" dirty="0">
                          <a:solidFill>
                            <a:srgbClr val="A13034"/>
                          </a:solidFill>
                        </a:rPr>
                        <a:t>446.9</a:t>
                      </a:r>
                    </a:p>
                  </a:txBody>
                  <a:tcPr anchor="ctr"/>
                </a:tc>
                <a:extLst>
                  <a:ext uri="{0D108BD9-81ED-4DB2-BD59-A6C34878D82A}">
                    <a16:rowId xmlns:a16="http://schemas.microsoft.com/office/drawing/2014/main" val="3017009655"/>
                  </a:ext>
                </a:extLst>
              </a:tr>
              <a:tr h="512846">
                <a:tc>
                  <a:txBody>
                    <a:bodyPr/>
                    <a:lstStyle/>
                    <a:p>
                      <a:r>
                        <a:rPr lang="en-US" sz="1600" dirty="0"/>
                        <a:t>Deviation from actual</a:t>
                      </a:r>
                      <a:r>
                        <a:rPr lang="en-US" sz="1600" baseline="0" dirty="0"/>
                        <a:t> charge</a:t>
                      </a:r>
                      <a:endParaRPr lang="en-US" sz="1600" dirty="0"/>
                    </a:p>
                  </a:txBody>
                  <a:tcPr anchor="ctr"/>
                </a:tc>
                <a:tc>
                  <a:txBody>
                    <a:bodyPr/>
                    <a:lstStyle/>
                    <a:p>
                      <a:pPr algn="ctr"/>
                      <a:r>
                        <a:rPr lang="en-US" sz="1600" b="1" dirty="0">
                          <a:solidFill>
                            <a:srgbClr val="A13034"/>
                          </a:solidFill>
                        </a:rPr>
                        <a:t>-3.1</a:t>
                      </a:r>
                    </a:p>
                  </a:txBody>
                  <a:tcPr anchor="ctr"/>
                </a:tc>
                <a:extLst>
                  <a:ext uri="{0D108BD9-81ED-4DB2-BD59-A6C34878D82A}">
                    <a16:rowId xmlns:a16="http://schemas.microsoft.com/office/drawing/2014/main" val="2961486087"/>
                  </a:ext>
                </a:extLst>
              </a:tr>
            </a:tbl>
          </a:graphicData>
        </a:graphic>
      </p:graphicFrame>
      <p:sp>
        <p:nvSpPr>
          <p:cNvPr id="2" name="Left Arrow 1"/>
          <p:cNvSpPr/>
          <p:nvPr/>
        </p:nvSpPr>
        <p:spPr>
          <a:xfrm>
            <a:off x="5193295" y="1466039"/>
            <a:ext cx="3873702" cy="1217178"/>
          </a:xfrm>
          <a:prstGeom prst="leftArrow">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all the refrigerant has the same inlet density</a:t>
            </a:r>
          </a:p>
        </p:txBody>
      </p:sp>
      <p:sp>
        <p:nvSpPr>
          <p:cNvPr id="21" name="Left Arrow 20"/>
          <p:cNvSpPr/>
          <p:nvPr/>
        </p:nvSpPr>
        <p:spPr>
          <a:xfrm>
            <a:off x="5193295" y="2743638"/>
            <a:ext cx="3873702" cy="1217178"/>
          </a:xfrm>
          <a:prstGeom prst="leftArrow">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all the refrigerant has the same outlet density</a:t>
            </a:r>
          </a:p>
        </p:txBody>
      </p:sp>
      <p:sp>
        <p:nvSpPr>
          <p:cNvPr id="22" name="Left Arrow 21"/>
          <p:cNvSpPr/>
          <p:nvPr/>
        </p:nvSpPr>
        <p:spPr>
          <a:xfrm>
            <a:off x="5193294" y="4050117"/>
            <a:ext cx="3873703" cy="1296881"/>
          </a:xfrm>
          <a:prstGeom prst="leftArrow">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100% of oil volume is inside compressors</a:t>
            </a:r>
          </a:p>
        </p:txBody>
      </p:sp>
      <p:grpSp>
        <p:nvGrpSpPr>
          <p:cNvPr id="7" name="Group 6"/>
          <p:cNvGrpSpPr/>
          <p:nvPr/>
        </p:nvGrpSpPr>
        <p:grpSpPr>
          <a:xfrm>
            <a:off x="4687970" y="5426931"/>
            <a:ext cx="4379027" cy="838763"/>
            <a:chOff x="4287473" y="5476919"/>
            <a:chExt cx="4379027" cy="838763"/>
          </a:xfrm>
        </p:grpSpPr>
        <p:sp>
          <p:nvSpPr>
            <p:cNvPr id="3" name="Left Arrow 2"/>
            <p:cNvSpPr/>
            <p:nvPr/>
          </p:nvSpPr>
          <p:spPr>
            <a:xfrm>
              <a:off x="4287473" y="5579867"/>
              <a:ext cx="769554" cy="735815"/>
            </a:xfrm>
            <a:prstGeom prst="left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5057027" y="5476919"/>
              <a:ext cx="3609473" cy="830997"/>
            </a:xfrm>
            <a:prstGeom prst="rect">
              <a:avLst/>
            </a:prstGeom>
            <a:noFill/>
            <a:ln w="28575">
              <a:solidFill>
                <a:srgbClr val="A13034"/>
              </a:solidFill>
            </a:ln>
          </p:spPr>
          <p:txBody>
            <a:bodyPr wrap="square" rtlCol="0">
              <a:spAutoFit/>
            </a:bodyPr>
            <a:lstStyle/>
            <a:p>
              <a:pPr algn="ctr"/>
              <a:r>
                <a:rPr lang="en-US" sz="1600" dirty="0"/>
                <a:t>Yes we have reached the actual charge! But this situation is infeasible</a:t>
              </a:r>
            </a:p>
          </p:txBody>
        </p:sp>
      </p:grpSp>
      <p:sp>
        <p:nvSpPr>
          <p:cNvPr id="14" name="TextBox 13">
            <a:extLst>
              <a:ext uri="{FF2B5EF4-FFF2-40B4-BE49-F238E27FC236}">
                <a16:creationId xmlns:a16="http://schemas.microsoft.com/office/drawing/2014/main" id="{C7BE662C-415F-4416-909E-89768FBF0561}"/>
              </a:ext>
            </a:extLst>
          </p:cNvPr>
          <p:cNvSpPr txBox="1"/>
          <p:nvPr/>
        </p:nvSpPr>
        <p:spPr>
          <a:xfrm>
            <a:off x="3389395" y="741269"/>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spTree>
    <p:extLst>
      <p:ext uri="{BB962C8B-B14F-4D97-AF65-F5344CB8AC3E}">
        <p14:creationId xmlns:p14="http://schemas.microsoft.com/office/powerpoint/2010/main" val="24605072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6" name="Table 15"/>
          <p:cNvGraphicFramePr>
            <a:graphicFrameLocks noGrp="1"/>
          </p:cNvGraphicFramePr>
          <p:nvPr>
            <p:extLst>
              <p:ext uri="{D42A27DB-BD31-4B8C-83A1-F6EECF244321}">
                <p14:modId xmlns:p14="http://schemas.microsoft.com/office/powerpoint/2010/main" val="2733282348"/>
              </p:ext>
            </p:extLst>
          </p:nvPr>
        </p:nvGraphicFramePr>
        <p:xfrm>
          <a:off x="2059415" y="1070351"/>
          <a:ext cx="5025171" cy="1704858"/>
        </p:xfrm>
        <a:graphic>
          <a:graphicData uri="http://schemas.openxmlformats.org/drawingml/2006/table">
            <a:tbl>
              <a:tblPr firstRow="1" bandRow="1">
                <a:tableStyleId>{5C22544A-7EE6-4342-B048-85BDC9FD1C3A}</a:tableStyleId>
              </a:tblPr>
              <a:tblGrid>
                <a:gridCol w="3505265">
                  <a:extLst>
                    <a:ext uri="{9D8B030D-6E8A-4147-A177-3AD203B41FA5}">
                      <a16:colId xmlns:a16="http://schemas.microsoft.com/office/drawing/2014/main" val="657139910"/>
                    </a:ext>
                  </a:extLst>
                </a:gridCol>
                <a:gridCol w="1519906">
                  <a:extLst>
                    <a:ext uri="{9D8B030D-6E8A-4147-A177-3AD203B41FA5}">
                      <a16:colId xmlns:a16="http://schemas.microsoft.com/office/drawing/2014/main" val="311000904"/>
                    </a:ext>
                  </a:extLst>
                </a:gridCol>
              </a:tblGrid>
              <a:tr h="338697">
                <a:tc gridSpan="2">
                  <a:txBody>
                    <a:bodyPr/>
                    <a:lstStyle/>
                    <a:p>
                      <a:pPr algn="ctr"/>
                      <a:r>
                        <a:rPr lang="en-US" sz="1600" dirty="0"/>
                        <a:t>Max. Charge</a:t>
                      </a:r>
                      <a:r>
                        <a:rPr lang="en-US" sz="1600" baseline="0" dirty="0"/>
                        <a:t> Analysis</a:t>
                      </a:r>
                      <a:endParaRPr lang="en-US" sz="1600" dirty="0"/>
                    </a:p>
                  </a:txBody>
                  <a:tcPr/>
                </a:tc>
                <a:tc hMerge="1">
                  <a:txBody>
                    <a:bodyPr/>
                    <a:lstStyle/>
                    <a:p>
                      <a:endParaRPr lang="en-US" dirty="0"/>
                    </a:p>
                  </a:txBody>
                  <a:tcPr/>
                </a:tc>
                <a:extLst>
                  <a:ext uri="{0D108BD9-81ED-4DB2-BD59-A6C34878D82A}">
                    <a16:rowId xmlns:a16="http://schemas.microsoft.com/office/drawing/2014/main" val="4016761684"/>
                  </a:ext>
                </a:extLst>
              </a:tr>
              <a:tr h="339466">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0">
                <a:tc>
                  <a:txBody>
                    <a:bodyPr/>
                    <a:lstStyle/>
                    <a:p>
                      <a:r>
                        <a:rPr lang="en-US" sz="1600" dirty="0"/>
                        <a:t>Evaporator</a:t>
                      </a:r>
                    </a:p>
                  </a:txBody>
                  <a:tcPr anchor="ctr"/>
                </a:tc>
                <a:tc>
                  <a:txBody>
                    <a:bodyPr/>
                    <a:lstStyle/>
                    <a:p>
                      <a:pPr algn="ctr"/>
                      <a:r>
                        <a:rPr lang="en-US" sz="1600" dirty="0"/>
                        <a:t>238</a:t>
                      </a:r>
                    </a:p>
                  </a:txBody>
                  <a:tcPr anchor="ctr"/>
                </a:tc>
                <a:extLst>
                  <a:ext uri="{0D108BD9-81ED-4DB2-BD59-A6C34878D82A}">
                    <a16:rowId xmlns:a16="http://schemas.microsoft.com/office/drawing/2014/main" val="296485508"/>
                  </a:ext>
                </a:extLst>
              </a:tr>
              <a:tr h="356135">
                <a:tc>
                  <a:txBody>
                    <a:bodyPr/>
                    <a:lstStyle/>
                    <a:p>
                      <a:r>
                        <a:rPr lang="en-US" sz="1600" dirty="0"/>
                        <a:t>Condensers</a:t>
                      </a:r>
                    </a:p>
                  </a:txBody>
                  <a:tcPr anchor="ctr"/>
                </a:tc>
                <a:tc>
                  <a:txBody>
                    <a:bodyPr/>
                    <a:lstStyle/>
                    <a:p>
                      <a:pPr algn="ctr"/>
                      <a:r>
                        <a:rPr lang="en-US" sz="1600" dirty="0"/>
                        <a:t>134</a:t>
                      </a:r>
                    </a:p>
                  </a:txBody>
                  <a:tcPr anchor="ctr"/>
                </a:tc>
                <a:extLst>
                  <a:ext uri="{0D108BD9-81ED-4DB2-BD59-A6C34878D82A}">
                    <a16:rowId xmlns:a16="http://schemas.microsoft.com/office/drawing/2014/main" val="1633427946"/>
                  </a:ext>
                </a:extLst>
              </a:tr>
              <a:tr h="302998">
                <a:tc>
                  <a:txBody>
                    <a:bodyPr/>
                    <a:lstStyle/>
                    <a:p>
                      <a:r>
                        <a:rPr lang="en-US" sz="1600" dirty="0"/>
                        <a:t>Liquid Lines </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bl>
          </a:graphicData>
        </a:graphic>
      </p:graphicFrame>
      <p:sp>
        <p:nvSpPr>
          <p:cNvPr id="4" name="Left Brace 3"/>
          <p:cNvSpPr/>
          <p:nvPr/>
        </p:nvSpPr>
        <p:spPr>
          <a:xfrm rot="5400000">
            <a:off x="3774707" y="-163007"/>
            <a:ext cx="1594586" cy="6391174"/>
          </a:xfrm>
          <a:prstGeom prst="leftBrace">
            <a:avLst/>
          </a:prstGeom>
          <a:noFill/>
          <a:ln w="3810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60288476"/>
              </p:ext>
            </p:extLst>
          </p:nvPr>
        </p:nvGraphicFramePr>
        <p:xfrm>
          <a:off x="81496" y="3208176"/>
          <a:ext cx="4249871" cy="1680310"/>
        </p:xfrm>
        <a:graphic>
          <a:graphicData uri="http://schemas.openxmlformats.org/drawingml/2006/table">
            <a:tbl>
              <a:tblPr firstRow="1" bandRow="1">
                <a:tableStyleId>{00A15C55-8517-42AA-B614-E9B94910E393}</a:tableStyleId>
              </a:tblPr>
              <a:tblGrid>
                <a:gridCol w="3210984">
                  <a:extLst>
                    <a:ext uri="{9D8B030D-6E8A-4147-A177-3AD203B41FA5}">
                      <a16:colId xmlns:a16="http://schemas.microsoft.com/office/drawing/2014/main" val="525357059"/>
                    </a:ext>
                  </a:extLst>
                </a:gridCol>
                <a:gridCol w="1038887">
                  <a:extLst>
                    <a:ext uri="{9D8B030D-6E8A-4147-A177-3AD203B41FA5}">
                      <a16:colId xmlns:a16="http://schemas.microsoft.com/office/drawing/2014/main" val="1233948781"/>
                    </a:ext>
                  </a:extLst>
                </a:gridCol>
              </a:tblGrid>
              <a:tr h="601796">
                <a:tc gridSpan="2">
                  <a:txBody>
                    <a:bodyPr/>
                    <a:lstStyle/>
                    <a:p>
                      <a:pPr algn="ctr"/>
                      <a:r>
                        <a:rPr lang="en-US" sz="1600" dirty="0"/>
                        <a:t>100% of</a:t>
                      </a:r>
                      <a:r>
                        <a:rPr lang="en-US" sz="1600" baseline="0" dirty="0"/>
                        <a:t> oil in Evaporator</a:t>
                      </a:r>
                    </a:p>
                    <a:p>
                      <a:pPr algn="ctr"/>
                      <a:r>
                        <a:rPr lang="en-US" sz="1600" baseline="0" dirty="0"/>
                        <a:t>(</a:t>
                      </a:r>
                      <a:r>
                        <a:rPr lang="en-US" sz="1600" baseline="0" dirty="0" err="1"/>
                        <a:t>Tevap</a:t>
                      </a:r>
                      <a:r>
                        <a:rPr lang="en-US" sz="1600" baseline="0" dirty="0"/>
                        <a:t>=Toil= -7.6 </a:t>
                      </a:r>
                      <a:r>
                        <a:rPr lang="en-US" sz="1600" baseline="30000" dirty="0"/>
                        <a:t>o</a:t>
                      </a:r>
                      <a:r>
                        <a:rPr lang="en-US" sz="1600" baseline="0" dirty="0"/>
                        <a:t>C; Solubility= 35%)</a:t>
                      </a:r>
                      <a:endParaRPr lang="en-US" sz="1600" dirty="0">
                        <a:solidFill>
                          <a:srgbClr val="A13034"/>
                        </a:solidFill>
                      </a:endParaRPr>
                    </a:p>
                  </a:txBody>
                  <a:tcPr anchor="ctr">
                    <a:solidFill>
                      <a:srgbClr val="0070C0"/>
                    </a:solidFill>
                  </a:tcPr>
                </a:tc>
                <a:tc hMerge="1">
                  <a:txBody>
                    <a:bodyPr/>
                    <a:lstStyle/>
                    <a:p>
                      <a:endParaRPr lang="en-US" dirty="0"/>
                    </a:p>
                  </a:txBody>
                  <a:tcPr/>
                </a:tc>
                <a:extLst>
                  <a:ext uri="{0D108BD9-81ED-4DB2-BD59-A6C34878D82A}">
                    <a16:rowId xmlns:a16="http://schemas.microsoft.com/office/drawing/2014/main" val="4052592656"/>
                  </a:ext>
                </a:extLst>
              </a:tr>
              <a:tr h="338516">
                <a:tc>
                  <a:txBody>
                    <a:bodyPr/>
                    <a:lstStyle/>
                    <a:p>
                      <a:r>
                        <a:rPr lang="en-US" sz="1600" dirty="0"/>
                        <a:t>Dissolved Ref. in oil</a:t>
                      </a:r>
                    </a:p>
                  </a:txBody>
                  <a:tcPr/>
                </a:tc>
                <a:tc>
                  <a:txBody>
                    <a:bodyPr/>
                    <a:lstStyle/>
                    <a:p>
                      <a:r>
                        <a:rPr lang="en-US" sz="1600" dirty="0"/>
                        <a:t>375 g</a:t>
                      </a:r>
                    </a:p>
                  </a:txBody>
                  <a:tcPr/>
                </a:tc>
                <a:extLst>
                  <a:ext uri="{0D108BD9-81ED-4DB2-BD59-A6C34878D82A}">
                    <a16:rowId xmlns:a16="http://schemas.microsoft.com/office/drawing/2014/main" val="2839611919"/>
                  </a:ext>
                </a:extLst>
              </a:tr>
              <a:tr h="348408">
                <a:tc>
                  <a:txBody>
                    <a:bodyPr/>
                    <a:lstStyle/>
                    <a:p>
                      <a:r>
                        <a:rPr lang="en-US" sz="1600" dirty="0"/>
                        <a:t>Total system charge</a:t>
                      </a:r>
                    </a:p>
                  </a:txBody>
                  <a:tcPr/>
                </a:tc>
                <a:tc>
                  <a:txBody>
                    <a:bodyPr/>
                    <a:lstStyle/>
                    <a:p>
                      <a:r>
                        <a:rPr lang="en-US" sz="1600" dirty="0"/>
                        <a:t>759.5 g</a:t>
                      </a:r>
                    </a:p>
                  </a:txBody>
                  <a:tcPr/>
                </a:tc>
                <a:extLst>
                  <a:ext uri="{0D108BD9-81ED-4DB2-BD59-A6C34878D82A}">
                    <a16:rowId xmlns:a16="http://schemas.microsoft.com/office/drawing/2014/main" val="1323109189"/>
                  </a:ext>
                </a:extLst>
              </a:tr>
              <a:tr h="391590">
                <a:tc>
                  <a:txBody>
                    <a:bodyPr/>
                    <a:lstStyle/>
                    <a:p>
                      <a:r>
                        <a:rPr lang="en-US" sz="1600" dirty="0"/>
                        <a:t>Deviation from actual charge </a:t>
                      </a:r>
                    </a:p>
                  </a:txBody>
                  <a:tcPr/>
                </a:tc>
                <a:tc>
                  <a:txBody>
                    <a:bodyPr/>
                    <a:lstStyle/>
                    <a:p>
                      <a:r>
                        <a:rPr lang="en-US" sz="1600" b="1" dirty="0">
                          <a:solidFill>
                            <a:srgbClr val="A13034"/>
                          </a:solidFill>
                        </a:rPr>
                        <a:t>+309.5 g</a:t>
                      </a:r>
                    </a:p>
                  </a:txBody>
                  <a:tcPr/>
                </a:tc>
                <a:extLst>
                  <a:ext uri="{0D108BD9-81ED-4DB2-BD59-A6C34878D82A}">
                    <a16:rowId xmlns:a16="http://schemas.microsoft.com/office/drawing/2014/main" val="1994981188"/>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226961572"/>
              </p:ext>
            </p:extLst>
          </p:nvPr>
        </p:nvGraphicFramePr>
        <p:xfrm>
          <a:off x="4887146" y="3208176"/>
          <a:ext cx="4134368" cy="1680310"/>
        </p:xfrm>
        <a:graphic>
          <a:graphicData uri="http://schemas.openxmlformats.org/drawingml/2006/table">
            <a:tbl>
              <a:tblPr firstRow="1" bandRow="1">
                <a:tableStyleId>{21E4AEA4-8DFA-4A89-87EB-49C32662AFE0}</a:tableStyleId>
              </a:tblPr>
              <a:tblGrid>
                <a:gridCol w="3196324">
                  <a:extLst>
                    <a:ext uri="{9D8B030D-6E8A-4147-A177-3AD203B41FA5}">
                      <a16:colId xmlns:a16="http://schemas.microsoft.com/office/drawing/2014/main" val="525357059"/>
                    </a:ext>
                  </a:extLst>
                </a:gridCol>
                <a:gridCol w="938044">
                  <a:extLst>
                    <a:ext uri="{9D8B030D-6E8A-4147-A177-3AD203B41FA5}">
                      <a16:colId xmlns:a16="http://schemas.microsoft.com/office/drawing/2014/main" val="1233948781"/>
                    </a:ext>
                  </a:extLst>
                </a:gridCol>
              </a:tblGrid>
              <a:tr h="593489">
                <a:tc gridSpan="2">
                  <a:txBody>
                    <a:bodyPr/>
                    <a:lstStyle/>
                    <a:p>
                      <a:pPr algn="ctr"/>
                      <a:r>
                        <a:rPr lang="en-US" sz="1600" dirty="0"/>
                        <a:t>100% of</a:t>
                      </a:r>
                      <a:r>
                        <a:rPr lang="en-US" sz="1600" baseline="0" dirty="0"/>
                        <a:t> oil in Condenser</a:t>
                      </a:r>
                    </a:p>
                    <a:p>
                      <a:pPr algn="ctr"/>
                      <a:r>
                        <a:rPr lang="en-US" sz="1600" b="1" kern="1200" baseline="0" dirty="0">
                          <a:solidFill>
                            <a:schemeClr val="lt1"/>
                          </a:solidFill>
                          <a:latin typeface="+mn-lt"/>
                          <a:ea typeface="+mn-ea"/>
                          <a:cs typeface="+mn-cs"/>
                        </a:rPr>
                        <a:t>(</a:t>
                      </a:r>
                      <a:r>
                        <a:rPr lang="en-US" sz="1600" b="1" kern="1200" baseline="0" dirty="0" err="1">
                          <a:solidFill>
                            <a:schemeClr val="lt1"/>
                          </a:solidFill>
                          <a:latin typeface="+mn-lt"/>
                          <a:ea typeface="+mn-ea"/>
                          <a:cs typeface="+mn-cs"/>
                        </a:rPr>
                        <a:t>Tcond</a:t>
                      </a:r>
                      <a:r>
                        <a:rPr lang="en-US" sz="1600" b="1" kern="1200" baseline="0" dirty="0">
                          <a:solidFill>
                            <a:schemeClr val="lt1"/>
                          </a:solidFill>
                          <a:latin typeface="+mn-lt"/>
                          <a:ea typeface="+mn-ea"/>
                          <a:cs typeface="+mn-cs"/>
                        </a:rPr>
                        <a:t>=Toil= 35.5 </a:t>
                      </a:r>
                      <a:r>
                        <a:rPr lang="en-US" sz="1600" b="1" kern="1200" baseline="30000" dirty="0">
                          <a:solidFill>
                            <a:schemeClr val="lt1"/>
                          </a:solidFill>
                          <a:latin typeface="+mn-lt"/>
                          <a:ea typeface="+mn-ea"/>
                          <a:cs typeface="+mn-cs"/>
                        </a:rPr>
                        <a:t>o</a:t>
                      </a:r>
                      <a:r>
                        <a:rPr lang="en-US" sz="1600" b="1" kern="1200" baseline="0" dirty="0">
                          <a:solidFill>
                            <a:schemeClr val="lt1"/>
                          </a:solidFill>
                          <a:latin typeface="+mn-lt"/>
                          <a:ea typeface="+mn-ea"/>
                          <a:cs typeface="+mn-cs"/>
                        </a:rPr>
                        <a:t>C; Solubility= 37%)</a:t>
                      </a:r>
                    </a:p>
                  </a:txBody>
                  <a:tcPr anchor="ctr"/>
                </a:tc>
                <a:tc hMerge="1">
                  <a:txBody>
                    <a:bodyPr/>
                    <a:lstStyle/>
                    <a:p>
                      <a:endParaRPr lang="en-US" dirty="0"/>
                    </a:p>
                  </a:txBody>
                  <a:tcPr/>
                </a:tc>
                <a:extLst>
                  <a:ext uri="{0D108BD9-81ED-4DB2-BD59-A6C34878D82A}">
                    <a16:rowId xmlns:a16="http://schemas.microsoft.com/office/drawing/2014/main" val="4052592656"/>
                  </a:ext>
                </a:extLst>
              </a:tr>
              <a:tr h="343599">
                <a:tc>
                  <a:txBody>
                    <a:bodyPr/>
                    <a:lstStyle/>
                    <a:p>
                      <a:r>
                        <a:rPr lang="en-US" sz="1600" dirty="0"/>
                        <a:t>Dissolved Ref. in oil</a:t>
                      </a:r>
                    </a:p>
                  </a:txBody>
                  <a:tcPr/>
                </a:tc>
                <a:tc>
                  <a:txBody>
                    <a:bodyPr/>
                    <a:lstStyle/>
                    <a:p>
                      <a:r>
                        <a:rPr lang="en-US" sz="1600" dirty="0"/>
                        <a:t>367.5 g</a:t>
                      </a:r>
                    </a:p>
                  </a:txBody>
                  <a:tcPr/>
                </a:tc>
                <a:extLst>
                  <a:ext uri="{0D108BD9-81ED-4DB2-BD59-A6C34878D82A}">
                    <a16:rowId xmlns:a16="http://schemas.microsoft.com/office/drawing/2014/main" val="2839611919"/>
                  </a:ext>
                </a:extLst>
              </a:tr>
              <a:tr h="343599">
                <a:tc>
                  <a:txBody>
                    <a:bodyPr/>
                    <a:lstStyle/>
                    <a:p>
                      <a:r>
                        <a:rPr lang="en-US" sz="1600" dirty="0"/>
                        <a:t>Total system charge</a:t>
                      </a:r>
                    </a:p>
                  </a:txBody>
                  <a:tcPr/>
                </a:tc>
                <a:tc>
                  <a:txBody>
                    <a:bodyPr/>
                    <a:lstStyle/>
                    <a:p>
                      <a:r>
                        <a:rPr lang="en-US" sz="1600" dirty="0"/>
                        <a:t>752 g</a:t>
                      </a:r>
                    </a:p>
                  </a:txBody>
                  <a:tcPr/>
                </a:tc>
                <a:extLst>
                  <a:ext uri="{0D108BD9-81ED-4DB2-BD59-A6C34878D82A}">
                    <a16:rowId xmlns:a16="http://schemas.microsoft.com/office/drawing/2014/main" val="1323109189"/>
                  </a:ext>
                </a:extLst>
              </a:tr>
              <a:tr h="399623">
                <a:tc>
                  <a:txBody>
                    <a:bodyPr/>
                    <a:lstStyle/>
                    <a:p>
                      <a:r>
                        <a:rPr lang="en-US" sz="1600" dirty="0"/>
                        <a:t>Deviation from actual charge </a:t>
                      </a:r>
                    </a:p>
                  </a:txBody>
                  <a:tcPr/>
                </a:tc>
                <a:tc>
                  <a:txBody>
                    <a:bodyPr/>
                    <a:lstStyle/>
                    <a:p>
                      <a:r>
                        <a:rPr lang="en-US" sz="1600" b="1" kern="1200" dirty="0">
                          <a:solidFill>
                            <a:srgbClr val="A13034"/>
                          </a:solidFill>
                          <a:latin typeface="+mn-lt"/>
                          <a:ea typeface="+mn-ea"/>
                          <a:cs typeface="+mn-cs"/>
                        </a:rPr>
                        <a:t>+302 g </a:t>
                      </a:r>
                    </a:p>
                  </a:txBody>
                  <a:tcPr/>
                </a:tc>
                <a:extLst>
                  <a:ext uri="{0D108BD9-81ED-4DB2-BD59-A6C34878D82A}">
                    <a16:rowId xmlns:a16="http://schemas.microsoft.com/office/drawing/2014/main" val="1994981188"/>
                  </a:ext>
                </a:extLst>
              </a:tr>
            </a:tbl>
          </a:graphicData>
        </a:graphic>
      </p:graphicFrame>
      <p:sp>
        <p:nvSpPr>
          <p:cNvPr id="9" name="Rectangle 8"/>
          <p:cNvSpPr/>
          <p:nvPr/>
        </p:nvSpPr>
        <p:spPr>
          <a:xfrm>
            <a:off x="0" y="5273078"/>
            <a:ext cx="9144000" cy="830997"/>
          </a:xfrm>
          <a:prstGeom prst="rect">
            <a:avLst/>
          </a:prstGeom>
        </p:spPr>
        <p:txBody>
          <a:bodyPr wrap="square">
            <a:spAutoFit/>
          </a:bodyPr>
          <a:lstStyle/>
          <a:p>
            <a:pPr marL="285750" indent="-285750">
              <a:buFont typeface="Wingdings" panose="05000000000000000000" pitchFamily="2" charset="2"/>
              <a:buChar char="q"/>
            </a:pPr>
            <a:r>
              <a:rPr lang="en-US" sz="1600" dirty="0"/>
              <a:t>This analysis implies that when the oil migrates to condenser or evaporator (</a:t>
            </a:r>
            <a:r>
              <a:rPr lang="en-US" sz="1600" dirty="0">
                <a:solidFill>
                  <a:srgbClr val="A13034"/>
                </a:solidFill>
              </a:rPr>
              <a:t>oil retention</a:t>
            </a:r>
            <a:r>
              <a:rPr lang="en-US" sz="1600" dirty="0"/>
              <a:t>), the </a:t>
            </a:r>
            <a:r>
              <a:rPr lang="en-US" sz="1600" dirty="0">
                <a:solidFill>
                  <a:srgbClr val="A13034"/>
                </a:solidFill>
              </a:rPr>
              <a:t>solubility of refrigerant significantly increases</a:t>
            </a:r>
            <a:r>
              <a:rPr lang="en-US" sz="1600" dirty="0"/>
              <a:t>, and the oil is capable of absorb a large amount of charge.</a:t>
            </a:r>
          </a:p>
        </p:txBody>
      </p:sp>
      <p:sp>
        <p:nvSpPr>
          <p:cNvPr id="13" name="TextBox 12">
            <a:extLst>
              <a:ext uri="{FF2B5EF4-FFF2-40B4-BE49-F238E27FC236}">
                <a16:creationId xmlns:a16="http://schemas.microsoft.com/office/drawing/2014/main" id="{C1ACC676-0CE7-4B36-B705-BE6A5E63C7C5}"/>
              </a:ext>
            </a:extLst>
          </p:cNvPr>
          <p:cNvSpPr txBox="1"/>
          <p:nvPr/>
        </p:nvSpPr>
        <p:spPr>
          <a:xfrm>
            <a:off x="3389395" y="664517"/>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spTree>
    <p:extLst>
      <p:ext uri="{BB962C8B-B14F-4D97-AF65-F5344CB8AC3E}">
        <p14:creationId xmlns:p14="http://schemas.microsoft.com/office/powerpoint/2010/main" val="566299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501238-D000-4F8D-BB02-484B45AD5B37}"/>
              </a:ext>
            </a:extLst>
          </p:cNvPr>
          <p:cNvGrpSpPr/>
          <p:nvPr/>
        </p:nvGrpSpPr>
        <p:grpSpPr>
          <a:xfrm>
            <a:off x="4279441" y="3110473"/>
            <a:ext cx="4777011" cy="2872038"/>
            <a:chOff x="4279441" y="3110473"/>
            <a:chExt cx="4777011" cy="2872038"/>
          </a:xfrm>
        </p:grpSpPr>
        <p:pic>
          <p:nvPicPr>
            <p:cNvPr id="19" name="Picture 18" descr="A screenshot of a cell phone&#10;&#10;Description generated with very high confidence">
              <a:extLst>
                <a:ext uri="{FF2B5EF4-FFF2-40B4-BE49-F238E27FC236}">
                  <a16:creationId xmlns:a16="http://schemas.microsoft.com/office/drawing/2014/main" id="{82F16649-CF60-4640-AE32-BDEB85C39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441" y="3110473"/>
              <a:ext cx="4777011" cy="2872038"/>
            </a:xfrm>
            <a:prstGeom prst="rect">
              <a:avLst/>
            </a:prstGeom>
          </p:spPr>
        </p:pic>
        <p:sp>
          <p:nvSpPr>
            <p:cNvPr id="2" name="TextBox 1">
              <a:extLst>
                <a:ext uri="{FF2B5EF4-FFF2-40B4-BE49-F238E27FC236}">
                  <a16:creationId xmlns:a16="http://schemas.microsoft.com/office/drawing/2014/main" id="{D6D3633F-1CC1-4C59-A4D9-7398B41D934E}"/>
                </a:ext>
              </a:extLst>
            </p:cNvPr>
            <p:cNvSpPr txBox="1"/>
            <p:nvPr/>
          </p:nvSpPr>
          <p:spPr>
            <a:xfrm>
              <a:off x="6837517" y="5176083"/>
              <a:ext cx="1122171" cy="369332"/>
            </a:xfrm>
            <a:prstGeom prst="rect">
              <a:avLst/>
            </a:prstGeom>
            <a:solidFill>
              <a:schemeClr val="bg1"/>
            </a:solidFill>
          </p:spPr>
          <p:txBody>
            <a:bodyPr wrap="square" rtlCol="0">
              <a:spAutoFit/>
            </a:bodyPr>
            <a:lstStyle/>
            <a:p>
              <a:r>
                <a:rPr lang="en-US" dirty="0">
                  <a:solidFill>
                    <a:srgbClr val="A13034"/>
                  </a:solidFill>
                </a:rPr>
                <a:t>=0.255 L</a:t>
              </a:r>
              <a:endParaRPr lang="es-ES" dirty="0">
                <a:solidFill>
                  <a:srgbClr val="A13034"/>
                </a:solidFill>
              </a:endParaRPr>
            </a:p>
          </p:txBody>
        </p:sp>
        <p:sp>
          <p:nvSpPr>
            <p:cNvPr id="16" name="TextBox 15">
              <a:extLst>
                <a:ext uri="{FF2B5EF4-FFF2-40B4-BE49-F238E27FC236}">
                  <a16:creationId xmlns:a16="http://schemas.microsoft.com/office/drawing/2014/main" id="{7A4F3F43-CD22-452F-8AB0-BAA7CC5EBBFE}"/>
                </a:ext>
              </a:extLst>
            </p:cNvPr>
            <p:cNvSpPr txBox="1"/>
            <p:nvPr/>
          </p:nvSpPr>
          <p:spPr>
            <a:xfrm>
              <a:off x="6837516" y="5545415"/>
              <a:ext cx="1122171" cy="369332"/>
            </a:xfrm>
            <a:prstGeom prst="rect">
              <a:avLst/>
            </a:prstGeom>
            <a:solidFill>
              <a:schemeClr val="bg1"/>
            </a:solidFill>
          </p:spPr>
          <p:txBody>
            <a:bodyPr wrap="square" rtlCol="0">
              <a:spAutoFit/>
            </a:bodyPr>
            <a:lstStyle/>
            <a:p>
              <a:r>
                <a:rPr lang="en-US" dirty="0">
                  <a:solidFill>
                    <a:srgbClr val="A13034"/>
                  </a:solidFill>
                </a:rPr>
                <a:t>=0.445 L</a:t>
              </a:r>
              <a:endParaRPr lang="es-ES" dirty="0">
                <a:solidFill>
                  <a:srgbClr val="A13034"/>
                </a:solidFill>
              </a:endParaRPr>
            </a:p>
          </p:txBody>
        </p:sp>
      </p:grpSp>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2308324"/>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A13034"/>
                </a:solidFill>
              </a:rPr>
              <a:t>Sheth</a:t>
            </a:r>
            <a:r>
              <a:rPr lang="es-ES" sz="1600" dirty="0">
                <a:solidFill>
                  <a:srgbClr val="A13034"/>
                </a:solidFill>
              </a:rPr>
              <a:t> and Newell (2005) </a:t>
            </a:r>
            <a:r>
              <a:rPr lang="en-US" sz="1600" dirty="0"/>
              <a:t>conducted</a:t>
            </a:r>
            <a:r>
              <a:rPr lang="es-ES" sz="1600" dirty="0"/>
              <a:t> </a:t>
            </a:r>
            <a:r>
              <a:rPr lang="en-US" sz="1600" dirty="0"/>
              <a:t>an</a:t>
            </a:r>
            <a:r>
              <a:rPr lang="es-ES" sz="1600" dirty="0"/>
              <a:t> experimental </a:t>
            </a:r>
            <a:r>
              <a:rPr lang="en-US" sz="1600" dirty="0"/>
              <a:t>campaign</a:t>
            </a:r>
            <a:r>
              <a:rPr lang="es-ES" sz="1600" dirty="0"/>
              <a:t> </a:t>
            </a:r>
            <a:r>
              <a:rPr lang="en-US" sz="1600" dirty="0"/>
              <a:t>to collect quantitative oil hold up data for a commercially available air conditioning system using R-22 as the refrigerant.</a:t>
            </a:r>
          </a:p>
          <a:p>
            <a:endParaRPr lang="en-US" sz="1600" dirty="0"/>
          </a:p>
          <a:p>
            <a:pPr marL="285750" indent="-285750">
              <a:buFont typeface="Wingdings" panose="05000000000000000000" pitchFamily="2" charset="2"/>
              <a:buChar char="q"/>
            </a:pPr>
            <a:r>
              <a:rPr lang="en-US" sz="1600" dirty="0"/>
              <a:t>The air conditioning unit used for this experiment is a Sunbeam model SCK 5200M air conditioner with a cooling capacity of 1524 W (5200 BTU/hour).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quantity of R-22 refrigerant in the system is 404 g. The design pressures for the unit are 2.55 </a:t>
            </a:r>
            <a:r>
              <a:rPr lang="en-US" sz="1600" dirty="0" err="1"/>
              <a:t>Mpa</a:t>
            </a:r>
            <a:r>
              <a:rPr lang="en-US" sz="1600" dirty="0"/>
              <a:t> on the high end and 1.03 </a:t>
            </a:r>
            <a:r>
              <a:rPr lang="en-US" sz="1600" dirty="0" err="1"/>
              <a:t>Mpa</a:t>
            </a:r>
            <a:r>
              <a:rPr lang="en-US" sz="1600" dirty="0"/>
              <a:t> on the low end.</a:t>
            </a:r>
          </a:p>
        </p:txBody>
      </p:sp>
      <p:grpSp>
        <p:nvGrpSpPr>
          <p:cNvPr id="9" name="Group 8">
            <a:extLst>
              <a:ext uri="{FF2B5EF4-FFF2-40B4-BE49-F238E27FC236}">
                <a16:creationId xmlns:a16="http://schemas.microsoft.com/office/drawing/2014/main" id="{80F085A3-7F3F-457A-8E1E-BC75CA8229D5}"/>
              </a:ext>
            </a:extLst>
          </p:cNvPr>
          <p:cNvGrpSpPr/>
          <p:nvPr/>
        </p:nvGrpSpPr>
        <p:grpSpPr>
          <a:xfrm>
            <a:off x="168124" y="2979587"/>
            <a:ext cx="3943194" cy="3305710"/>
            <a:chOff x="1709998" y="1584559"/>
            <a:chExt cx="5724002" cy="4894484"/>
          </a:xfrm>
        </p:grpSpPr>
        <p:pic>
          <p:nvPicPr>
            <p:cNvPr id="4" name="Picture 3">
              <a:extLst>
                <a:ext uri="{FF2B5EF4-FFF2-40B4-BE49-F238E27FC236}">
                  <a16:creationId xmlns:a16="http://schemas.microsoft.com/office/drawing/2014/main" id="{02FC7151-F490-4F0F-AD4B-BFED1D1B5A5E}"/>
                </a:ext>
              </a:extLst>
            </p:cNvPr>
            <p:cNvPicPr>
              <a:picLocks noChangeAspect="1"/>
            </p:cNvPicPr>
            <p:nvPr/>
          </p:nvPicPr>
          <p:blipFill>
            <a:blip r:embed="rId6"/>
            <a:stretch>
              <a:fillRect/>
            </a:stretch>
          </p:blipFill>
          <p:spPr>
            <a:xfrm>
              <a:off x="1709999" y="4022176"/>
              <a:ext cx="5724001" cy="2456867"/>
            </a:xfrm>
            <a:prstGeom prst="rect">
              <a:avLst/>
            </a:prstGeom>
          </p:spPr>
        </p:pic>
        <p:pic>
          <p:nvPicPr>
            <p:cNvPr id="8" name="Picture 7">
              <a:extLst>
                <a:ext uri="{FF2B5EF4-FFF2-40B4-BE49-F238E27FC236}">
                  <a16:creationId xmlns:a16="http://schemas.microsoft.com/office/drawing/2014/main" id="{D599D36A-E123-490D-BFB1-FB5E9507BF1F}"/>
                </a:ext>
              </a:extLst>
            </p:cNvPr>
            <p:cNvPicPr>
              <a:picLocks noChangeAspect="1"/>
            </p:cNvPicPr>
            <p:nvPr/>
          </p:nvPicPr>
          <p:blipFill>
            <a:blip r:embed="rId7"/>
            <a:stretch>
              <a:fillRect/>
            </a:stretch>
          </p:blipFill>
          <p:spPr>
            <a:xfrm>
              <a:off x="1709998" y="1584559"/>
              <a:ext cx="5724001" cy="2456867"/>
            </a:xfrm>
            <a:prstGeom prst="rect">
              <a:avLst/>
            </a:prstGeom>
          </p:spPr>
        </p:pic>
      </p:grpSp>
      <p:sp>
        <p:nvSpPr>
          <p:cNvPr id="10" name="Rectangle 9">
            <a:extLst>
              <a:ext uri="{FF2B5EF4-FFF2-40B4-BE49-F238E27FC236}">
                <a16:creationId xmlns:a16="http://schemas.microsoft.com/office/drawing/2014/main" id="{F8907B22-0DA5-44F2-A350-E4BC6F7B08E3}"/>
              </a:ext>
            </a:extLst>
          </p:cNvPr>
          <p:cNvSpPr/>
          <p:nvPr/>
        </p:nvSpPr>
        <p:spPr>
          <a:xfrm>
            <a:off x="1117652" y="3661275"/>
            <a:ext cx="2821022" cy="885217"/>
          </a:xfrm>
          <a:prstGeom prst="rect">
            <a:avLst/>
          </a:prstGeom>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current evaporator volume=</a:t>
            </a:r>
            <a:r>
              <a:rPr lang="en-US" sz="1600" b="1" dirty="0">
                <a:solidFill>
                  <a:srgbClr val="A13034"/>
                </a:solidFill>
              </a:rPr>
              <a:t>3.13 L</a:t>
            </a:r>
            <a:r>
              <a:rPr lang="en-US" sz="1600" dirty="0"/>
              <a:t> (larger by 2.9 L)</a:t>
            </a:r>
            <a:endParaRPr lang="es-ES" sz="1600" dirty="0"/>
          </a:p>
        </p:txBody>
      </p:sp>
      <p:cxnSp>
        <p:nvCxnSpPr>
          <p:cNvPr id="15" name="Straight Arrow Connector 14">
            <a:extLst>
              <a:ext uri="{FF2B5EF4-FFF2-40B4-BE49-F238E27FC236}">
                <a16:creationId xmlns:a16="http://schemas.microsoft.com/office/drawing/2014/main" id="{A20933CC-9CF6-4F86-9104-E51F2C5C5CFD}"/>
              </a:ext>
            </a:extLst>
          </p:cNvPr>
          <p:cNvCxnSpPr>
            <a:stCxn id="10" idx="3"/>
          </p:cNvCxnSpPr>
          <p:nvPr/>
        </p:nvCxnSpPr>
        <p:spPr>
          <a:xfrm>
            <a:off x="3938674" y="4103884"/>
            <a:ext cx="2296756" cy="1184027"/>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B03CF43-A5C2-487A-A139-4FECD0E4ECA3}"/>
              </a:ext>
            </a:extLst>
          </p:cNvPr>
          <p:cNvSpPr/>
          <p:nvPr/>
        </p:nvSpPr>
        <p:spPr>
          <a:xfrm>
            <a:off x="1117652" y="4747137"/>
            <a:ext cx="2821022" cy="885217"/>
          </a:xfrm>
          <a:prstGeom prst="rect">
            <a:avLst/>
          </a:prstGeom>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current condensers volume=</a:t>
            </a:r>
            <a:r>
              <a:rPr lang="en-US" sz="1600" b="1" dirty="0">
                <a:solidFill>
                  <a:srgbClr val="A13034"/>
                </a:solidFill>
              </a:rPr>
              <a:t>0.58 L</a:t>
            </a:r>
            <a:r>
              <a:rPr lang="en-US" sz="1600" dirty="0"/>
              <a:t> (larger by 0.135 L)</a:t>
            </a:r>
            <a:endParaRPr lang="es-ES" sz="1600" dirty="0"/>
          </a:p>
        </p:txBody>
      </p:sp>
      <p:cxnSp>
        <p:nvCxnSpPr>
          <p:cNvPr id="20" name="Straight Arrow Connector 19">
            <a:extLst>
              <a:ext uri="{FF2B5EF4-FFF2-40B4-BE49-F238E27FC236}">
                <a16:creationId xmlns:a16="http://schemas.microsoft.com/office/drawing/2014/main" id="{3FAFCD71-C2F6-4663-B741-2890EE3E98EC}"/>
              </a:ext>
            </a:extLst>
          </p:cNvPr>
          <p:cNvCxnSpPr>
            <a:stCxn id="23" idx="3"/>
          </p:cNvCxnSpPr>
          <p:nvPr/>
        </p:nvCxnSpPr>
        <p:spPr>
          <a:xfrm>
            <a:off x="3938674" y="5189746"/>
            <a:ext cx="2217905" cy="520390"/>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426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4225485"/>
            <a:ext cx="9144000" cy="1569660"/>
          </a:xfrm>
          <a:prstGeom prst="rect">
            <a:avLst/>
          </a:prstGeom>
        </p:spPr>
        <p:txBody>
          <a:bodyPr wrap="square">
            <a:spAutoFit/>
          </a:bodyPr>
          <a:lstStyle/>
          <a:p>
            <a:pPr marL="285750" indent="-285750">
              <a:buFont typeface="Wingdings" panose="05000000000000000000" pitchFamily="2" charset="2"/>
              <a:buChar char="q"/>
            </a:pPr>
            <a:r>
              <a:rPr lang="en-US" sz="1600" dirty="0"/>
              <a:t>The system was turned on and then allowed to stabilize for approximately 2 hours. After this the power to the compressor was cut off while all the shut off valves were simultaneously turned off to trap the refrigerant and oil in the respective components.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components was then disconnected from the system and weighed. In order to evaluate the mass of refrigerant and oil trapped in each one.</a:t>
            </a:r>
          </a:p>
        </p:txBody>
      </p:sp>
      <p:pic>
        <p:nvPicPr>
          <p:cNvPr id="7" name="Picture 6" descr="A close up of a map&#10;&#10;Description generated with high confidence">
            <a:extLst>
              <a:ext uri="{FF2B5EF4-FFF2-40B4-BE49-F238E27FC236}">
                <a16:creationId xmlns:a16="http://schemas.microsoft.com/office/drawing/2014/main" id="{7F63729D-D4B4-4367-9CB7-B43B58C3FF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5174" y="815099"/>
            <a:ext cx="4466122" cy="3280586"/>
          </a:xfrm>
          <a:prstGeom prst="rect">
            <a:avLst/>
          </a:prstGeom>
        </p:spPr>
      </p:pic>
      <p:sp>
        <p:nvSpPr>
          <p:cNvPr id="13" name="Oval 12">
            <a:extLst>
              <a:ext uri="{FF2B5EF4-FFF2-40B4-BE49-F238E27FC236}">
                <a16:creationId xmlns:a16="http://schemas.microsoft.com/office/drawing/2014/main" id="{2995EA65-F825-4523-81DD-021102E3253C}"/>
              </a:ext>
            </a:extLst>
          </p:cNvPr>
          <p:cNvSpPr/>
          <p:nvPr/>
        </p:nvSpPr>
        <p:spPr>
          <a:xfrm>
            <a:off x="2607046" y="1596548"/>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7" name="Oval 16">
            <a:extLst>
              <a:ext uri="{FF2B5EF4-FFF2-40B4-BE49-F238E27FC236}">
                <a16:creationId xmlns:a16="http://schemas.microsoft.com/office/drawing/2014/main" id="{431FB56E-CBE3-41D3-A10F-3D2E867529B5}"/>
              </a:ext>
            </a:extLst>
          </p:cNvPr>
          <p:cNvSpPr/>
          <p:nvPr/>
        </p:nvSpPr>
        <p:spPr>
          <a:xfrm>
            <a:off x="2752722" y="815098"/>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9" name="Oval 18">
            <a:extLst>
              <a:ext uri="{FF2B5EF4-FFF2-40B4-BE49-F238E27FC236}">
                <a16:creationId xmlns:a16="http://schemas.microsoft.com/office/drawing/2014/main" id="{161D4F47-D8BB-4FD8-A8D5-CE4A42143697}"/>
              </a:ext>
            </a:extLst>
          </p:cNvPr>
          <p:cNvSpPr/>
          <p:nvPr/>
        </p:nvSpPr>
        <p:spPr>
          <a:xfrm>
            <a:off x="3779180" y="803700"/>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0" name="Oval 19">
            <a:extLst>
              <a:ext uri="{FF2B5EF4-FFF2-40B4-BE49-F238E27FC236}">
                <a16:creationId xmlns:a16="http://schemas.microsoft.com/office/drawing/2014/main" id="{1ADDC567-00BB-4362-A77C-D90CF624F603}"/>
              </a:ext>
            </a:extLst>
          </p:cNvPr>
          <p:cNvSpPr/>
          <p:nvPr/>
        </p:nvSpPr>
        <p:spPr>
          <a:xfrm>
            <a:off x="4314823" y="815097"/>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Oval 20">
            <a:extLst>
              <a:ext uri="{FF2B5EF4-FFF2-40B4-BE49-F238E27FC236}">
                <a16:creationId xmlns:a16="http://schemas.microsoft.com/office/drawing/2014/main" id="{8A1CC46E-746A-4863-8E62-4ABD1DFF0275}"/>
              </a:ext>
            </a:extLst>
          </p:cNvPr>
          <p:cNvSpPr/>
          <p:nvPr/>
        </p:nvSpPr>
        <p:spPr>
          <a:xfrm>
            <a:off x="5054411" y="1445983"/>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2" name="Oval 21">
            <a:extLst>
              <a:ext uri="{FF2B5EF4-FFF2-40B4-BE49-F238E27FC236}">
                <a16:creationId xmlns:a16="http://schemas.microsoft.com/office/drawing/2014/main" id="{3AD314B4-B774-4CAF-A772-5067FEE64C8B}"/>
              </a:ext>
            </a:extLst>
          </p:cNvPr>
          <p:cNvSpPr/>
          <p:nvPr/>
        </p:nvSpPr>
        <p:spPr>
          <a:xfrm>
            <a:off x="6524622" y="1445982"/>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3" name="Oval 22">
            <a:extLst>
              <a:ext uri="{FF2B5EF4-FFF2-40B4-BE49-F238E27FC236}">
                <a16:creationId xmlns:a16="http://schemas.microsoft.com/office/drawing/2014/main" id="{D9C07A26-B357-4A28-A049-9C01EEDE5E83}"/>
              </a:ext>
            </a:extLst>
          </p:cNvPr>
          <p:cNvSpPr/>
          <p:nvPr/>
        </p:nvSpPr>
        <p:spPr>
          <a:xfrm>
            <a:off x="6294464" y="3439227"/>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Oval 23">
            <a:extLst>
              <a:ext uri="{FF2B5EF4-FFF2-40B4-BE49-F238E27FC236}">
                <a16:creationId xmlns:a16="http://schemas.microsoft.com/office/drawing/2014/main" id="{7AA6D931-02B9-4B98-9EBC-678EC5B2FA63}"/>
              </a:ext>
            </a:extLst>
          </p:cNvPr>
          <p:cNvSpPr/>
          <p:nvPr/>
        </p:nvSpPr>
        <p:spPr>
          <a:xfrm>
            <a:off x="5539188" y="2852039"/>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Oval 24">
            <a:extLst>
              <a:ext uri="{FF2B5EF4-FFF2-40B4-BE49-F238E27FC236}">
                <a16:creationId xmlns:a16="http://schemas.microsoft.com/office/drawing/2014/main" id="{3C19F7DA-9E54-406F-9594-879FD1D193F3}"/>
              </a:ext>
            </a:extLst>
          </p:cNvPr>
          <p:cNvSpPr/>
          <p:nvPr/>
        </p:nvSpPr>
        <p:spPr>
          <a:xfrm>
            <a:off x="4876234" y="2852038"/>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Oval 25">
            <a:extLst>
              <a:ext uri="{FF2B5EF4-FFF2-40B4-BE49-F238E27FC236}">
                <a16:creationId xmlns:a16="http://schemas.microsoft.com/office/drawing/2014/main" id="{6C5B978F-45A1-4047-9B43-78DCBB409823}"/>
              </a:ext>
            </a:extLst>
          </p:cNvPr>
          <p:cNvSpPr/>
          <p:nvPr/>
        </p:nvSpPr>
        <p:spPr>
          <a:xfrm>
            <a:off x="3480941" y="2852037"/>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Oval 26">
            <a:extLst>
              <a:ext uri="{FF2B5EF4-FFF2-40B4-BE49-F238E27FC236}">
                <a16:creationId xmlns:a16="http://schemas.microsoft.com/office/drawing/2014/main" id="{1A0F2EF4-94EF-4DAE-88AD-B7AD081A46C6}"/>
              </a:ext>
            </a:extLst>
          </p:cNvPr>
          <p:cNvSpPr/>
          <p:nvPr/>
        </p:nvSpPr>
        <p:spPr>
          <a:xfrm>
            <a:off x="3300294" y="2127061"/>
            <a:ext cx="335452" cy="188260"/>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16" name="Group 15">
            <a:extLst>
              <a:ext uri="{FF2B5EF4-FFF2-40B4-BE49-F238E27FC236}">
                <a16:creationId xmlns:a16="http://schemas.microsoft.com/office/drawing/2014/main" id="{61E5CE76-0B16-48A0-908C-5D5C33B5D888}"/>
              </a:ext>
            </a:extLst>
          </p:cNvPr>
          <p:cNvGrpSpPr/>
          <p:nvPr/>
        </p:nvGrpSpPr>
        <p:grpSpPr>
          <a:xfrm>
            <a:off x="1440009" y="1877168"/>
            <a:ext cx="1791477" cy="1076887"/>
            <a:chOff x="1293774" y="1740272"/>
            <a:chExt cx="1791477" cy="1076887"/>
          </a:xfrm>
        </p:grpSpPr>
        <p:sp>
          <p:nvSpPr>
            <p:cNvPr id="10" name="Multiplication Sign 9">
              <a:extLst>
                <a:ext uri="{FF2B5EF4-FFF2-40B4-BE49-F238E27FC236}">
                  <a16:creationId xmlns:a16="http://schemas.microsoft.com/office/drawing/2014/main" id="{1BA5EB90-02CB-41E2-B1C5-57E2A47BF14A}"/>
                </a:ext>
              </a:extLst>
            </p:cNvPr>
            <p:cNvSpPr/>
            <p:nvPr/>
          </p:nvSpPr>
          <p:spPr>
            <a:xfrm>
              <a:off x="2338939" y="1740272"/>
              <a:ext cx="746312" cy="1076887"/>
            </a:xfrm>
            <a:prstGeom prst="mathMultiply">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5" name="TextBox 14">
              <a:extLst>
                <a:ext uri="{FF2B5EF4-FFF2-40B4-BE49-F238E27FC236}">
                  <a16:creationId xmlns:a16="http://schemas.microsoft.com/office/drawing/2014/main" id="{075F1CCB-8E7F-48E8-A4C9-F04705416ADE}"/>
                </a:ext>
              </a:extLst>
            </p:cNvPr>
            <p:cNvSpPr txBox="1"/>
            <p:nvPr/>
          </p:nvSpPr>
          <p:spPr>
            <a:xfrm>
              <a:off x="1293774" y="2071825"/>
              <a:ext cx="1277470" cy="338554"/>
            </a:xfrm>
            <a:prstGeom prst="rect">
              <a:avLst/>
            </a:prstGeom>
            <a:noFill/>
          </p:spPr>
          <p:txBody>
            <a:bodyPr wrap="square" rtlCol="0">
              <a:spAutoFit/>
            </a:bodyPr>
            <a:lstStyle/>
            <a:p>
              <a:r>
                <a:rPr lang="en-US" sz="1600" dirty="0"/>
                <a:t>After 2 </a:t>
              </a:r>
              <a:r>
                <a:rPr lang="en-US" sz="1600" dirty="0" err="1"/>
                <a:t>hrs</a:t>
              </a:r>
              <a:endParaRPr lang="es-ES" sz="1600" dirty="0"/>
            </a:p>
          </p:txBody>
        </p:sp>
      </p:grpSp>
    </p:spTree>
    <p:extLst>
      <p:ext uri="{BB962C8B-B14F-4D97-AF65-F5344CB8AC3E}">
        <p14:creationId xmlns:p14="http://schemas.microsoft.com/office/powerpoint/2010/main" val="40721818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558387"/>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t>They concluded that the condenser and evaporator have the largest amount of oil and refrigerant out of all the components due to their size. </a:t>
            </a:r>
          </a:p>
        </p:txBody>
      </p:sp>
      <p:grpSp>
        <p:nvGrpSpPr>
          <p:cNvPr id="5" name="Group 4">
            <a:extLst>
              <a:ext uri="{FF2B5EF4-FFF2-40B4-BE49-F238E27FC236}">
                <a16:creationId xmlns:a16="http://schemas.microsoft.com/office/drawing/2014/main" id="{E6A81969-4D5E-4970-8911-4ED1336E627B}"/>
              </a:ext>
            </a:extLst>
          </p:cNvPr>
          <p:cNvGrpSpPr/>
          <p:nvPr/>
        </p:nvGrpSpPr>
        <p:grpSpPr>
          <a:xfrm>
            <a:off x="0" y="1152212"/>
            <a:ext cx="4491425" cy="3218266"/>
            <a:chOff x="0" y="1789635"/>
            <a:chExt cx="4491425" cy="3218266"/>
          </a:xfrm>
        </p:grpSpPr>
        <p:pic>
          <p:nvPicPr>
            <p:cNvPr id="3" name="Picture 2" descr="A screenshot of a cell phone&#10;&#10;Description generated with high confidence">
              <a:extLst>
                <a:ext uri="{FF2B5EF4-FFF2-40B4-BE49-F238E27FC236}">
                  <a16:creationId xmlns:a16="http://schemas.microsoft.com/office/drawing/2014/main" id="{DC397D22-8947-43A1-96B0-DBCDE44083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89635"/>
              <a:ext cx="4491425" cy="3218266"/>
            </a:xfrm>
            <a:prstGeom prst="rect">
              <a:avLst/>
            </a:prstGeom>
          </p:spPr>
        </p:pic>
        <p:sp>
          <p:nvSpPr>
            <p:cNvPr id="4" name="TextBox 3">
              <a:extLst>
                <a:ext uri="{FF2B5EF4-FFF2-40B4-BE49-F238E27FC236}">
                  <a16:creationId xmlns:a16="http://schemas.microsoft.com/office/drawing/2014/main" id="{9D75CD50-B8B6-4C18-8552-19C9FFB2165B}"/>
                </a:ext>
              </a:extLst>
            </p:cNvPr>
            <p:cNvSpPr txBox="1"/>
            <p:nvPr/>
          </p:nvSpPr>
          <p:spPr>
            <a:xfrm>
              <a:off x="2830749" y="2305456"/>
              <a:ext cx="1218737" cy="523220"/>
            </a:xfrm>
            <a:prstGeom prst="rect">
              <a:avLst/>
            </a:prstGeom>
            <a:noFill/>
            <a:ln>
              <a:solidFill>
                <a:schemeClr val="tx1"/>
              </a:solidFill>
            </a:ln>
          </p:spPr>
          <p:txBody>
            <a:bodyPr wrap="square" rtlCol="0">
              <a:spAutoFit/>
            </a:bodyPr>
            <a:lstStyle/>
            <a:p>
              <a:r>
                <a:rPr lang="en-US" sz="1400" dirty="0" err="1"/>
                <a:t>Tevap</a:t>
              </a:r>
              <a:r>
                <a:rPr lang="en-US" sz="1400" dirty="0"/>
                <a:t>=13 C</a:t>
              </a:r>
            </a:p>
            <a:p>
              <a:r>
                <a:rPr lang="en-US" sz="1400" dirty="0" err="1"/>
                <a:t>Tcond</a:t>
              </a:r>
              <a:r>
                <a:rPr lang="en-US" sz="1400" dirty="0"/>
                <a:t>=27 C</a:t>
              </a:r>
              <a:endParaRPr lang="es-ES" sz="1400" dirty="0"/>
            </a:p>
          </p:txBody>
        </p:sp>
      </p:grpSp>
      <p:sp>
        <p:nvSpPr>
          <p:cNvPr id="6" name="Oval 5">
            <a:extLst>
              <a:ext uri="{FF2B5EF4-FFF2-40B4-BE49-F238E27FC236}">
                <a16:creationId xmlns:a16="http://schemas.microsoft.com/office/drawing/2014/main" id="{E087CDD9-7BBA-4F85-B38E-5CEA1A142847}"/>
              </a:ext>
            </a:extLst>
          </p:cNvPr>
          <p:cNvSpPr/>
          <p:nvPr/>
        </p:nvSpPr>
        <p:spPr>
          <a:xfrm>
            <a:off x="3113240" y="3251822"/>
            <a:ext cx="430306" cy="906716"/>
          </a:xfrm>
          <a:prstGeom prst="ellipse">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8" name="TextBox 7">
            <a:extLst>
              <a:ext uri="{FF2B5EF4-FFF2-40B4-BE49-F238E27FC236}">
                <a16:creationId xmlns:a16="http://schemas.microsoft.com/office/drawing/2014/main" id="{43BE520F-62C0-44DF-91F9-9102E42C7215}"/>
              </a:ext>
            </a:extLst>
          </p:cNvPr>
          <p:cNvSpPr txBox="1"/>
          <p:nvPr/>
        </p:nvSpPr>
        <p:spPr>
          <a:xfrm>
            <a:off x="1344017" y="4183474"/>
            <a:ext cx="3227295" cy="523220"/>
          </a:xfrm>
          <a:prstGeom prst="rect">
            <a:avLst/>
          </a:prstGeom>
          <a:solidFill>
            <a:schemeClr val="bg1"/>
          </a:solidFill>
        </p:spPr>
        <p:txBody>
          <a:bodyPr wrap="square" rtlCol="0">
            <a:spAutoFit/>
          </a:bodyPr>
          <a:lstStyle/>
          <a:p>
            <a:r>
              <a:rPr lang="en-US" sz="1400" dirty="0"/>
              <a:t>Higher by 38%, compared to condenser</a:t>
            </a:r>
            <a:endParaRPr lang="es-ES" sz="1400" dirty="0"/>
          </a:p>
        </p:txBody>
      </p:sp>
      <p:grpSp>
        <p:nvGrpSpPr>
          <p:cNvPr id="29" name="Group 28">
            <a:extLst>
              <a:ext uri="{FF2B5EF4-FFF2-40B4-BE49-F238E27FC236}">
                <a16:creationId xmlns:a16="http://schemas.microsoft.com/office/drawing/2014/main" id="{46085604-057C-4A83-B4BF-1E60E160D014}"/>
              </a:ext>
            </a:extLst>
          </p:cNvPr>
          <p:cNvGrpSpPr/>
          <p:nvPr/>
        </p:nvGrpSpPr>
        <p:grpSpPr>
          <a:xfrm>
            <a:off x="4651200" y="1221928"/>
            <a:ext cx="4492800" cy="3051713"/>
            <a:chOff x="4651200" y="1375608"/>
            <a:chExt cx="4492800" cy="3051713"/>
          </a:xfrm>
        </p:grpSpPr>
        <p:pic>
          <p:nvPicPr>
            <p:cNvPr id="28" name="Picture 27" descr="A screenshot of a cell phone&#10;&#10;Description generated with high confidence">
              <a:extLst>
                <a:ext uri="{FF2B5EF4-FFF2-40B4-BE49-F238E27FC236}">
                  <a16:creationId xmlns:a16="http://schemas.microsoft.com/office/drawing/2014/main" id="{BCAAD2B2-797B-4697-B326-182706B2B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200" y="1375608"/>
              <a:ext cx="4492800" cy="3051713"/>
            </a:xfrm>
            <a:prstGeom prst="rect">
              <a:avLst/>
            </a:prstGeom>
          </p:spPr>
        </p:pic>
        <p:sp>
          <p:nvSpPr>
            <p:cNvPr id="30" name="TextBox 29">
              <a:extLst>
                <a:ext uri="{FF2B5EF4-FFF2-40B4-BE49-F238E27FC236}">
                  <a16:creationId xmlns:a16="http://schemas.microsoft.com/office/drawing/2014/main" id="{66CD707F-6455-4BB1-BDCC-78D8BC5CCAA7}"/>
                </a:ext>
              </a:extLst>
            </p:cNvPr>
            <p:cNvSpPr txBox="1"/>
            <p:nvPr/>
          </p:nvSpPr>
          <p:spPr>
            <a:xfrm>
              <a:off x="7777985" y="1728224"/>
              <a:ext cx="1218737" cy="523220"/>
            </a:xfrm>
            <a:prstGeom prst="rect">
              <a:avLst/>
            </a:prstGeom>
            <a:noFill/>
            <a:ln>
              <a:solidFill>
                <a:schemeClr val="tx1"/>
              </a:solidFill>
            </a:ln>
          </p:spPr>
          <p:txBody>
            <a:bodyPr wrap="square" rtlCol="0">
              <a:spAutoFit/>
            </a:bodyPr>
            <a:lstStyle/>
            <a:p>
              <a:r>
                <a:rPr lang="en-US" sz="1400" dirty="0" err="1"/>
                <a:t>Tevap</a:t>
              </a:r>
              <a:r>
                <a:rPr lang="en-US" sz="1400" dirty="0"/>
                <a:t>=13 C</a:t>
              </a:r>
            </a:p>
            <a:p>
              <a:r>
                <a:rPr lang="en-US" sz="1400" dirty="0" err="1"/>
                <a:t>Tcond</a:t>
              </a:r>
              <a:r>
                <a:rPr lang="en-US" sz="1400" dirty="0"/>
                <a:t>=27 C</a:t>
              </a:r>
              <a:endParaRPr lang="es-ES" sz="1400" dirty="0"/>
            </a:p>
          </p:txBody>
        </p:sp>
      </p:grpSp>
      <p:sp>
        <p:nvSpPr>
          <p:cNvPr id="31" name="Oval 30">
            <a:extLst>
              <a:ext uri="{FF2B5EF4-FFF2-40B4-BE49-F238E27FC236}">
                <a16:creationId xmlns:a16="http://schemas.microsoft.com/office/drawing/2014/main" id="{33469CC7-3586-451F-854B-E16FA03F8D5D}"/>
              </a:ext>
            </a:extLst>
          </p:cNvPr>
          <p:cNvSpPr/>
          <p:nvPr/>
        </p:nvSpPr>
        <p:spPr>
          <a:xfrm>
            <a:off x="7714770" y="3104350"/>
            <a:ext cx="568618" cy="1014293"/>
          </a:xfrm>
          <a:prstGeom prst="ellipse">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3" name="Rectangle 32">
            <a:extLst>
              <a:ext uri="{FF2B5EF4-FFF2-40B4-BE49-F238E27FC236}">
                <a16:creationId xmlns:a16="http://schemas.microsoft.com/office/drawing/2014/main" id="{A786535F-A236-4DFE-A0E5-3750A3E70D40}"/>
              </a:ext>
            </a:extLst>
          </p:cNvPr>
          <p:cNvSpPr/>
          <p:nvPr/>
        </p:nvSpPr>
        <p:spPr>
          <a:xfrm>
            <a:off x="0" y="4726644"/>
            <a:ext cx="9144000" cy="1569660"/>
          </a:xfrm>
          <a:prstGeom prst="rect">
            <a:avLst/>
          </a:prstGeom>
        </p:spPr>
        <p:txBody>
          <a:bodyPr wrap="square">
            <a:spAutoFit/>
          </a:bodyPr>
          <a:lstStyle/>
          <a:p>
            <a:pPr marL="285750" indent="-285750">
              <a:buFont typeface="Wingdings" panose="05000000000000000000" pitchFamily="2" charset="2"/>
              <a:buChar char="q"/>
            </a:pPr>
            <a:r>
              <a:rPr lang="en-US" sz="1600" dirty="0"/>
              <a:t>They also tried to estimate the oil mass in system components using EES program, however the numerical results showed large deviations compared to experimental ones.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indicates the difficulty to estimate accurately the oil retention in different components, especially evaporators and condensers.</a:t>
            </a:r>
          </a:p>
        </p:txBody>
      </p:sp>
      <p:sp>
        <p:nvSpPr>
          <p:cNvPr id="34" name="TextBox 33">
            <a:extLst>
              <a:ext uri="{FF2B5EF4-FFF2-40B4-BE49-F238E27FC236}">
                <a16:creationId xmlns:a16="http://schemas.microsoft.com/office/drawing/2014/main" id="{8A72FFA4-AED1-434F-AEDC-5ED93CD9CBED}"/>
              </a:ext>
            </a:extLst>
          </p:cNvPr>
          <p:cNvSpPr txBox="1"/>
          <p:nvPr/>
        </p:nvSpPr>
        <p:spPr>
          <a:xfrm>
            <a:off x="5515166" y="4138593"/>
            <a:ext cx="3227295" cy="523220"/>
          </a:xfrm>
          <a:prstGeom prst="rect">
            <a:avLst/>
          </a:prstGeom>
          <a:solidFill>
            <a:schemeClr val="bg1"/>
          </a:solidFill>
        </p:spPr>
        <p:txBody>
          <a:bodyPr wrap="square" rtlCol="0">
            <a:spAutoFit/>
          </a:bodyPr>
          <a:lstStyle/>
          <a:p>
            <a:r>
              <a:rPr lang="en-US" sz="1400" dirty="0"/>
              <a:t>Higher by 142%, compared to condenser</a:t>
            </a:r>
            <a:endParaRPr lang="es-ES" sz="1400" dirty="0"/>
          </a:p>
        </p:txBody>
      </p:sp>
    </p:spTree>
    <p:extLst>
      <p:ext uri="{BB962C8B-B14F-4D97-AF65-F5344CB8AC3E}">
        <p14:creationId xmlns:p14="http://schemas.microsoft.com/office/powerpoint/2010/main" val="9712591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1" grpId="0" animBg="1"/>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2" name="CuadroTexto 11"/>
          <p:cNvSpPr txBox="1"/>
          <p:nvPr/>
        </p:nvSpPr>
        <p:spPr>
          <a:xfrm>
            <a:off x="0" y="952450"/>
            <a:ext cx="9144000" cy="3738844"/>
          </a:xfrm>
          <a:prstGeom prst="rect">
            <a:avLst/>
          </a:prstGeom>
          <a:noFill/>
        </p:spPr>
        <p:txBody>
          <a:bodyPr wrap="square" rtlCol="0">
            <a:spAutoFit/>
          </a:bodyPr>
          <a:lstStyle/>
          <a:p>
            <a:pPr marL="285750" indent="-285750">
              <a:lnSpc>
                <a:spcPct val="150000"/>
              </a:lnSpc>
              <a:buClr>
                <a:srgbClr val="A13034"/>
              </a:buClr>
              <a:buFont typeface="Wingdings" panose="05000000000000000000" pitchFamily="2" charset="2"/>
              <a:buChar char="ü"/>
            </a:pPr>
            <a:r>
              <a:rPr lang="en-US" sz="1600" dirty="0"/>
              <a:t>Revising the IMST calculations and </a:t>
            </a:r>
            <a:r>
              <a:rPr lang="en-US" sz="1600" dirty="0">
                <a:solidFill>
                  <a:srgbClr val="A13034"/>
                </a:solidFill>
              </a:rPr>
              <a:t>validate the numerical results </a:t>
            </a:r>
            <a:r>
              <a:rPr lang="en-US" sz="1600" dirty="0"/>
              <a:t>with experimental ones.</a:t>
            </a:r>
          </a:p>
          <a:p>
            <a:pPr marL="285750" indent="-285750">
              <a:lnSpc>
                <a:spcPct val="150000"/>
              </a:lnSpc>
              <a:buClr>
                <a:srgbClr val="A13034"/>
              </a:buClr>
              <a:buFont typeface="Wingdings" panose="05000000000000000000" pitchFamily="2" charset="2"/>
              <a:buChar char="ü"/>
            </a:pPr>
            <a:r>
              <a:rPr lang="en-US" sz="1600" dirty="0"/>
              <a:t>Evaluating the </a:t>
            </a:r>
            <a:r>
              <a:rPr lang="en-US" sz="1600" dirty="0">
                <a:solidFill>
                  <a:srgbClr val="A13034"/>
                </a:solidFill>
              </a:rPr>
              <a:t>sources of deviation in the refrigerant charge </a:t>
            </a:r>
            <a:r>
              <a:rPr lang="en-US" sz="1600" dirty="0"/>
              <a:t>between numerical and experimental results.</a:t>
            </a:r>
          </a:p>
          <a:p>
            <a:pPr marL="285750" indent="-285750">
              <a:lnSpc>
                <a:spcPct val="150000"/>
              </a:lnSpc>
              <a:buClr>
                <a:srgbClr val="A13034"/>
              </a:buClr>
              <a:buFont typeface="Wingdings" panose="05000000000000000000" pitchFamily="2" charset="2"/>
              <a:buChar char="ü"/>
            </a:pPr>
            <a:r>
              <a:rPr lang="en-US" sz="1600" dirty="0"/>
              <a:t>Using </a:t>
            </a:r>
            <a:r>
              <a:rPr lang="en-US" sz="1600" dirty="0">
                <a:solidFill>
                  <a:srgbClr val="A13034"/>
                </a:solidFill>
              </a:rPr>
              <a:t>water as secondary fluid </a:t>
            </a:r>
            <a:r>
              <a:rPr lang="en-US" sz="1600" dirty="0"/>
              <a:t>in the condenser gives better performance for the system compared to Ethylene Glycol.</a:t>
            </a:r>
          </a:p>
          <a:p>
            <a:pPr marL="285750" indent="-285750">
              <a:lnSpc>
                <a:spcPct val="150000"/>
              </a:lnSpc>
              <a:buClr>
                <a:srgbClr val="A13034"/>
              </a:buClr>
              <a:buFont typeface="Wingdings" panose="05000000000000000000" pitchFamily="2" charset="2"/>
              <a:buChar char="ü"/>
            </a:pPr>
            <a:r>
              <a:rPr lang="en-US" sz="1600" dirty="0"/>
              <a:t>For the same inlet conditions, </a:t>
            </a:r>
            <a:r>
              <a:rPr lang="en-US" sz="1600" dirty="0">
                <a:solidFill>
                  <a:srgbClr val="A13034"/>
                </a:solidFill>
              </a:rPr>
              <a:t>Evap_Exp_V2</a:t>
            </a:r>
            <a:r>
              <a:rPr lang="en-US" sz="1600" dirty="0"/>
              <a:t>  is much better than </a:t>
            </a:r>
            <a:r>
              <a:rPr lang="en-US" sz="1600" dirty="0">
                <a:solidFill>
                  <a:srgbClr val="A13034"/>
                </a:solidFill>
              </a:rPr>
              <a:t>Evap_Exp_V1</a:t>
            </a:r>
            <a:r>
              <a:rPr lang="en-US" sz="1600" dirty="0"/>
              <a:t> regarding the capacity and system COP.</a:t>
            </a:r>
          </a:p>
          <a:p>
            <a:pPr marL="285750" indent="-285750">
              <a:lnSpc>
                <a:spcPct val="150000"/>
              </a:lnSpc>
              <a:buClr>
                <a:srgbClr val="A13034"/>
              </a:buClr>
              <a:buFont typeface="Wingdings" panose="05000000000000000000" pitchFamily="2" charset="2"/>
              <a:buChar char="ü"/>
            </a:pPr>
            <a:r>
              <a:rPr lang="en-US" sz="1600" dirty="0">
                <a:solidFill>
                  <a:srgbClr val="A13034"/>
                </a:solidFill>
              </a:rPr>
              <a:t>Reducing the condenser plates </a:t>
            </a:r>
            <a:r>
              <a:rPr lang="en-US" sz="1600" dirty="0"/>
              <a:t>and </a:t>
            </a:r>
            <a:r>
              <a:rPr lang="en-US" sz="1600" dirty="0">
                <a:solidFill>
                  <a:srgbClr val="A13034"/>
                </a:solidFill>
              </a:rPr>
              <a:t>increasing the water flow rate </a:t>
            </a:r>
            <a:r>
              <a:rPr lang="en-US" sz="1600" dirty="0"/>
              <a:t>is considered to be a good suggestion to enhance the current system.</a:t>
            </a:r>
          </a:p>
          <a:p>
            <a:pPr marL="285750" indent="-285750">
              <a:lnSpc>
                <a:spcPct val="150000"/>
              </a:lnSpc>
              <a:buClr>
                <a:srgbClr val="A13034"/>
              </a:buClr>
              <a:buFont typeface="Wingdings" panose="05000000000000000000" pitchFamily="2" charset="2"/>
              <a:buChar char="ü"/>
            </a:pPr>
            <a:r>
              <a:rPr lang="en-US" sz="1600" dirty="0"/>
              <a:t>Proposing </a:t>
            </a:r>
            <a:r>
              <a:rPr lang="en-US" sz="1600" dirty="0">
                <a:solidFill>
                  <a:srgbClr val="A13034"/>
                </a:solidFill>
              </a:rPr>
              <a:t>new compact design </a:t>
            </a:r>
            <a:r>
              <a:rPr lang="en-US" sz="1600" dirty="0"/>
              <a:t>for the evaporator.</a:t>
            </a:r>
          </a:p>
        </p:txBody>
      </p:sp>
      <p:pic>
        <p:nvPicPr>
          <p:cNvPr id="7"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64927" cy="353188"/>
          </a:xfrm>
          <a:prstGeom prst="rect">
            <a:avLst/>
          </a:prstGeom>
        </p:spPr>
      </p:pic>
      <p:sp>
        <p:nvSpPr>
          <p:cNvPr id="2" name="TextBox 1"/>
          <p:cNvSpPr txBox="1"/>
          <p:nvPr/>
        </p:nvSpPr>
        <p:spPr>
          <a:xfrm>
            <a:off x="168124" y="166350"/>
            <a:ext cx="5683199" cy="430887"/>
          </a:xfrm>
          <a:prstGeom prst="rect">
            <a:avLst/>
          </a:prstGeom>
          <a:noFill/>
        </p:spPr>
        <p:txBody>
          <a:bodyPr wrap="square" rtlCol="0">
            <a:spAutoFit/>
          </a:bodyPr>
          <a:lstStyle/>
          <a:p>
            <a:r>
              <a:rPr lang="en-US" sz="2200" b="1" dirty="0">
                <a:solidFill>
                  <a:schemeClr val="accent4">
                    <a:lumMod val="40000"/>
                    <a:lumOff val="60000"/>
                  </a:schemeClr>
                </a:solidFill>
              </a:rPr>
              <a:t>R</a:t>
            </a:r>
            <a:r>
              <a:rPr lang="en-US" sz="2200" dirty="0">
                <a:solidFill>
                  <a:schemeClr val="bg1"/>
                </a:solidFill>
              </a:rPr>
              <a:t>ecommendations of the Previous Work</a:t>
            </a:r>
          </a:p>
        </p:txBody>
      </p:sp>
    </p:spTree>
    <p:extLst>
      <p:ext uri="{BB962C8B-B14F-4D97-AF65-F5344CB8AC3E}">
        <p14:creationId xmlns:p14="http://schemas.microsoft.com/office/powerpoint/2010/main" val="19063826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4278094"/>
          </a:xfrm>
          <a:prstGeom prst="rect">
            <a:avLst/>
          </a:prstGeom>
        </p:spPr>
        <p:txBody>
          <a:bodyPr wrap="square">
            <a:spAutoFit/>
          </a:bodyPr>
          <a:lstStyle/>
          <a:p>
            <a:pPr marL="285750" indent="-285750">
              <a:buFont typeface="Wingdings" panose="05000000000000000000" pitchFamily="2" charset="2"/>
              <a:buChar char="q"/>
            </a:pPr>
            <a:r>
              <a:rPr lang="en-US" sz="1600" dirty="0" err="1">
                <a:solidFill>
                  <a:srgbClr val="A13034"/>
                </a:solidFill>
              </a:rPr>
              <a:t>Cremaschi</a:t>
            </a:r>
            <a:r>
              <a:rPr lang="en-US" sz="1600" dirty="0">
                <a:solidFill>
                  <a:srgbClr val="A13034"/>
                </a:solidFill>
              </a:rPr>
              <a:t> et al. </a:t>
            </a:r>
            <a:r>
              <a:rPr lang="es-ES" sz="1600" dirty="0">
                <a:solidFill>
                  <a:srgbClr val="A13034"/>
                </a:solidFill>
              </a:rPr>
              <a:t>(2005) </a:t>
            </a:r>
            <a:r>
              <a:rPr lang="en-US" sz="1600" dirty="0"/>
              <a:t>measured</a:t>
            </a:r>
            <a:r>
              <a:rPr lang="es-ES" sz="1600" dirty="0"/>
              <a:t> </a:t>
            </a:r>
            <a:r>
              <a:rPr lang="en-US" sz="1600" dirty="0"/>
              <a:t>the oil retention</a:t>
            </a:r>
            <a:r>
              <a:rPr lang="es-ES" sz="1600" dirty="0"/>
              <a:t> </a:t>
            </a:r>
            <a:r>
              <a:rPr lang="en-US" sz="1600" dirty="0"/>
              <a:t>characteristics</a:t>
            </a:r>
            <a:r>
              <a:rPr lang="es-ES" sz="1600" dirty="0"/>
              <a:t> in A/C </a:t>
            </a:r>
            <a:r>
              <a:rPr lang="en-US" sz="1600" dirty="0"/>
              <a:t>systems using R22, R410A, and R134a with miscible and non-miscible lubricants.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Their test unit is designed for </a:t>
            </a:r>
            <a:r>
              <a:rPr lang="en-US" sz="1600" dirty="0">
                <a:solidFill>
                  <a:srgbClr val="A13034"/>
                </a:solidFill>
              </a:rPr>
              <a:t>R22 </a:t>
            </a:r>
            <a:r>
              <a:rPr lang="en-US" sz="1600" dirty="0"/>
              <a:t>and is rated </a:t>
            </a:r>
            <a:r>
              <a:rPr lang="en-US" sz="1600" dirty="0">
                <a:solidFill>
                  <a:srgbClr val="A13034"/>
                </a:solidFill>
              </a:rPr>
              <a:t>10 kW</a:t>
            </a:r>
            <a:r>
              <a:rPr lang="en-US" sz="1600" dirty="0"/>
              <a:t>. The evaporator has five parallel passes, while the condenser has four parallel passes. A modified scroll compressor with a sight tube and a sight glass was used.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They concluded that the </a:t>
            </a:r>
            <a:r>
              <a:rPr lang="en-US" sz="1600" dirty="0">
                <a:solidFill>
                  <a:srgbClr val="A13034"/>
                </a:solidFill>
              </a:rPr>
              <a:t>oil retention volume ratio was up to 30% </a:t>
            </a:r>
            <a:r>
              <a:rPr lang="en-US" sz="1600" dirty="0"/>
              <a:t>based on the total volume initially charged in the compressor.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a:t>
            </a:r>
            <a:r>
              <a:rPr lang="en-US" sz="1600" dirty="0">
                <a:solidFill>
                  <a:srgbClr val="A13034"/>
                </a:solidFill>
              </a:rPr>
              <a:t>suction line </a:t>
            </a:r>
            <a:r>
              <a:rPr lang="en-US" sz="1600" dirty="0"/>
              <a:t>is the most critical component for oil retention due to </a:t>
            </a:r>
            <a:r>
              <a:rPr lang="en-US" sz="1600" dirty="0">
                <a:solidFill>
                  <a:srgbClr val="A13034"/>
                </a:solidFill>
              </a:rPr>
              <a:t>highest liquid film viscosity</a:t>
            </a:r>
            <a:r>
              <a:rPr lang="en-US" sz="1600" dirty="0"/>
              <a:t> and </a:t>
            </a:r>
            <a:r>
              <a:rPr lang="en-US" sz="1600" dirty="0">
                <a:solidFill>
                  <a:srgbClr val="A13034"/>
                </a:solidFill>
              </a:rPr>
              <a:t>low inertia force from the vapor refrigerant core</a:t>
            </a:r>
            <a:r>
              <a:rPr lang="en-US" sz="1600" dirty="0"/>
              <a:t>, which is the driving force for oil transport.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a:t>
            </a:r>
            <a:r>
              <a:rPr lang="en-US" sz="1600" dirty="0">
                <a:solidFill>
                  <a:srgbClr val="A13034"/>
                </a:solidFill>
              </a:rPr>
              <a:t>gravity effects </a:t>
            </a:r>
            <a:r>
              <a:rPr lang="en-US" sz="1600" dirty="0"/>
              <a:t>are important and the oil retention can increase up to </a:t>
            </a:r>
            <a:r>
              <a:rPr lang="en-US" sz="1600" dirty="0">
                <a:solidFill>
                  <a:srgbClr val="A13034"/>
                </a:solidFill>
              </a:rPr>
              <a:t>50% more </a:t>
            </a:r>
            <a:r>
              <a:rPr lang="en-US" sz="1600" dirty="0"/>
              <a:t>in the vertical upward suction line compared to horizontal suction line at the same refrigerant mass flux and liquid film viscosity.</a:t>
            </a:r>
          </a:p>
        </p:txBody>
      </p:sp>
    </p:spTree>
    <p:extLst>
      <p:ext uri="{BB962C8B-B14F-4D97-AF65-F5344CB8AC3E}">
        <p14:creationId xmlns:p14="http://schemas.microsoft.com/office/powerpoint/2010/main" val="25224468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31</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3293209"/>
          </a:xfrm>
          <a:prstGeom prst="rect">
            <a:avLst/>
          </a:prstGeom>
        </p:spPr>
        <p:txBody>
          <a:bodyPr wrap="square">
            <a:spAutoFit/>
          </a:bodyPr>
          <a:lstStyle/>
          <a:p>
            <a:pPr marL="285750" indent="-285750">
              <a:buFont typeface="Wingdings" panose="05000000000000000000" pitchFamily="2" charset="2"/>
              <a:buChar char="q"/>
            </a:pPr>
            <a:r>
              <a:rPr lang="en-US" sz="1600" dirty="0" err="1">
                <a:solidFill>
                  <a:srgbClr val="A13034"/>
                </a:solidFill>
              </a:rPr>
              <a:t>Jin</a:t>
            </a:r>
            <a:r>
              <a:rPr lang="en-US" sz="1600" dirty="0">
                <a:solidFill>
                  <a:srgbClr val="A13034"/>
                </a:solidFill>
              </a:rPr>
              <a:t> and </a:t>
            </a:r>
            <a:r>
              <a:rPr lang="en-US" sz="1600" dirty="0" err="1">
                <a:solidFill>
                  <a:srgbClr val="A13034"/>
                </a:solidFill>
              </a:rPr>
              <a:t>Hrnjak</a:t>
            </a:r>
            <a:r>
              <a:rPr lang="en-US" sz="1600" dirty="0">
                <a:solidFill>
                  <a:srgbClr val="A13034"/>
                </a:solidFill>
              </a:rPr>
              <a:t> (2013) </a:t>
            </a:r>
            <a:r>
              <a:rPr lang="en-US" sz="1600" dirty="0"/>
              <a:t>presented experimental results for refrigerant and lubricant mass distribution in a typical automotive A/C (MAC) system.</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Experiments were conducted by closing valves located at the inlet and outlet of each component after reaching steady state, isolating the refrigerant and lubricant in each component.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A13034"/>
                </a:solidFill>
              </a:rPr>
              <a:t>R134a and R1234yf </a:t>
            </a:r>
            <a:r>
              <a:rPr lang="en-US" sz="1600" dirty="0"/>
              <a:t>were used with </a:t>
            </a:r>
            <a:r>
              <a:rPr lang="en-US" sz="1600" dirty="0">
                <a:solidFill>
                  <a:srgbClr val="A13034"/>
                </a:solidFill>
              </a:rPr>
              <a:t>PAG 46 oil </a:t>
            </a:r>
            <a:r>
              <a:rPr lang="en-US" sz="1600" dirty="0"/>
              <a:t>as working fluid at different Oil Circulation Ratio </a:t>
            </a:r>
            <a:r>
              <a:rPr lang="en-US" sz="1600" dirty="0">
                <a:solidFill>
                  <a:srgbClr val="A13034"/>
                </a:solidFill>
              </a:rPr>
              <a:t>(OCR), ranging from 2% to 4%. </a:t>
            </a:r>
            <a:r>
              <a:rPr lang="en-US" sz="1600" dirty="0"/>
              <a:t>Experiments were conducted in two standard testing conditions: I35 and L35 (SAE Standard J2765).</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Their results showed that in a typical MAC system, only less than </a:t>
            </a:r>
            <a:r>
              <a:rPr lang="en-US" sz="1600" dirty="0">
                <a:solidFill>
                  <a:srgbClr val="A13034"/>
                </a:solidFill>
              </a:rPr>
              <a:t>25% of the total lubricant charge is retained in the compressor </a:t>
            </a:r>
            <a:r>
              <a:rPr lang="en-US" sz="1600" dirty="0"/>
              <a:t>at a steady state operating condition.</a:t>
            </a:r>
          </a:p>
        </p:txBody>
      </p:sp>
    </p:spTree>
    <p:extLst>
      <p:ext uri="{BB962C8B-B14F-4D97-AF65-F5344CB8AC3E}">
        <p14:creationId xmlns:p14="http://schemas.microsoft.com/office/powerpoint/2010/main" val="30559479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3" name="5 CuadroTexto">
            <a:extLst>
              <a:ext uri="{FF2B5EF4-FFF2-40B4-BE49-F238E27FC236}">
                <a16:creationId xmlns:a16="http://schemas.microsoft.com/office/drawing/2014/main" id="{F6DAEDA4-5131-46C3-93F4-9ED11B7C912D}"/>
              </a:ext>
            </a:extLst>
          </p:cNvPr>
          <p:cNvSpPr txBox="1"/>
          <p:nvPr/>
        </p:nvSpPr>
        <p:spPr>
          <a:xfrm>
            <a:off x="0" y="636087"/>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Previously, our group implemented some experimental campaigns to estimate the refrigerant charge in heat pumps using propane as refrigerant.</a:t>
            </a:r>
          </a:p>
        </p:txBody>
      </p:sp>
      <p:pic>
        <p:nvPicPr>
          <p:cNvPr id="14" name="Imagen 5">
            <a:extLst>
              <a:ext uri="{FF2B5EF4-FFF2-40B4-BE49-F238E27FC236}">
                <a16:creationId xmlns:a16="http://schemas.microsoft.com/office/drawing/2014/main" id="{F5E87F83-5D30-4CD8-A673-46A23B6C35D1}"/>
              </a:ext>
            </a:extLst>
          </p:cNvPr>
          <p:cNvPicPr>
            <a:picLocks noChangeAspect="1"/>
          </p:cNvPicPr>
          <p:nvPr/>
        </p:nvPicPr>
        <p:blipFill>
          <a:blip r:embed="rId5"/>
          <a:stretch>
            <a:fillRect/>
          </a:stretch>
        </p:blipFill>
        <p:spPr>
          <a:xfrm>
            <a:off x="1222832" y="1282418"/>
            <a:ext cx="3206851" cy="2545214"/>
          </a:xfrm>
          <a:prstGeom prst="rect">
            <a:avLst/>
          </a:prstGeom>
          <a:ln>
            <a:noFill/>
          </a:ln>
          <a:effectLst>
            <a:outerShdw blurRad="190500" algn="tl" rotWithShape="0">
              <a:srgbClr val="000000">
                <a:alpha val="70000"/>
              </a:srgbClr>
            </a:outerShdw>
          </a:effectLst>
        </p:spPr>
      </p:pic>
      <p:pic>
        <p:nvPicPr>
          <p:cNvPr id="15" name="Imagen 4">
            <a:extLst>
              <a:ext uri="{FF2B5EF4-FFF2-40B4-BE49-F238E27FC236}">
                <a16:creationId xmlns:a16="http://schemas.microsoft.com/office/drawing/2014/main" id="{EE2B9A60-0693-4F15-82FA-802CFE37E277}"/>
              </a:ext>
            </a:extLst>
          </p:cNvPr>
          <p:cNvPicPr>
            <a:picLocks noChangeAspect="1"/>
          </p:cNvPicPr>
          <p:nvPr/>
        </p:nvPicPr>
        <p:blipFill>
          <a:blip r:embed="rId6"/>
          <a:stretch>
            <a:fillRect/>
          </a:stretch>
        </p:blipFill>
        <p:spPr>
          <a:xfrm>
            <a:off x="4587539" y="2351581"/>
            <a:ext cx="3425272" cy="3136520"/>
          </a:xfrm>
          <a:prstGeom prst="rect">
            <a:avLst/>
          </a:prstGeom>
          <a:ln>
            <a:noFill/>
          </a:ln>
          <a:effectLst>
            <a:outerShdw blurRad="190500" algn="tl" rotWithShape="0">
              <a:srgbClr val="000000">
                <a:alpha val="70000"/>
              </a:srgbClr>
            </a:outerShdw>
          </a:effectLst>
        </p:spPr>
      </p:pic>
      <p:pic>
        <p:nvPicPr>
          <p:cNvPr id="16" name="Imagen 6">
            <a:extLst>
              <a:ext uri="{FF2B5EF4-FFF2-40B4-BE49-F238E27FC236}">
                <a16:creationId xmlns:a16="http://schemas.microsoft.com/office/drawing/2014/main" id="{341A6DDA-0EA6-4219-8AA8-FD32C1A95152}"/>
              </a:ext>
            </a:extLst>
          </p:cNvPr>
          <p:cNvPicPr>
            <a:picLocks noChangeAspect="1"/>
          </p:cNvPicPr>
          <p:nvPr/>
        </p:nvPicPr>
        <p:blipFill>
          <a:blip r:embed="rId7"/>
          <a:stretch>
            <a:fillRect/>
          </a:stretch>
        </p:blipFill>
        <p:spPr>
          <a:xfrm>
            <a:off x="1222831" y="3919841"/>
            <a:ext cx="3206851" cy="27211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4032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graphicFrame>
        <p:nvGraphicFramePr>
          <p:cNvPr id="22" name="2 Gráfico"/>
          <p:cNvGraphicFramePr/>
          <p:nvPr>
            <p:extLst>
              <p:ext uri="{D42A27DB-BD31-4B8C-83A1-F6EECF244321}">
                <p14:modId xmlns:p14="http://schemas.microsoft.com/office/powerpoint/2010/main" val="2080776213"/>
              </p:ext>
            </p:extLst>
          </p:nvPr>
        </p:nvGraphicFramePr>
        <p:xfrm>
          <a:off x="0" y="1429283"/>
          <a:ext cx="4709561" cy="27829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4 Gráfico"/>
          <p:cNvGraphicFramePr/>
          <p:nvPr>
            <p:extLst>
              <p:ext uri="{D42A27DB-BD31-4B8C-83A1-F6EECF244321}">
                <p14:modId xmlns:p14="http://schemas.microsoft.com/office/powerpoint/2010/main" val="299864353"/>
              </p:ext>
            </p:extLst>
          </p:nvPr>
        </p:nvGraphicFramePr>
        <p:xfrm>
          <a:off x="4554191" y="1430633"/>
          <a:ext cx="4708800" cy="2782800"/>
        </p:xfrm>
        <a:graphic>
          <a:graphicData uri="http://schemas.openxmlformats.org/drawingml/2006/chart">
            <c:chart xmlns:c="http://schemas.openxmlformats.org/drawingml/2006/chart" xmlns:r="http://schemas.openxmlformats.org/officeDocument/2006/relationships" r:id="rId6"/>
          </a:graphicData>
        </a:graphic>
      </p:graphicFrame>
      <p:sp>
        <p:nvSpPr>
          <p:cNvPr id="3" name="Rectangle 2"/>
          <p:cNvSpPr/>
          <p:nvPr/>
        </p:nvSpPr>
        <p:spPr>
          <a:xfrm>
            <a:off x="1241711" y="2974771"/>
            <a:ext cx="2117938" cy="657343"/>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5805474" y="2992536"/>
            <a:ext cx="2108366" cy="606287"/>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5 CuadroTexto">
            <a:extLst>
              <a:ext uri="{FF2B5EF4-FFF2-40B4-BE49-F238E27FC236}">
                <a16:creationId xmlns:a16="http://schemas.microsoft.com/office/drawing/2014/main" id="{1F16C52A-C6C9-403B-850A-C3CF3D837821}"/>
              </a:ext>
            </a:extLst>
          </p:cNvPr>
          <p:cNvSpPr txBox="1"/>
          <p:nvPr/>
        </p:nvSpPr>
        <p:spPr>
          <a:xfrm>
            <a:off x="0" y="6604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IMST-ART noticeably underpredicted the evaporator charge, unlike the condenser charge, as shown in figures below.</a:t>
            </a:r>
          </a:p>
        </p:txBody>
      </p:sp>
      <p:sp>
        <p:nvSpPr>
          <p:cNvPr id="2" name="Rectangle 1">
            <a:extLst>
              <a:ext uri="{FF2B5EF4-FFF2-40B4-BE49-F238E27FC236}">
                <a16:creationId xmlns:a16="http://schemas.microsoft.com/office/drawing/2014/main" id="{6BA3B911-2464-4CF3-86AB-E0B4D91A1015}"/>
              </a:ext>
            </a:extLst>
          </p:cNvPr>
          <p:cNvSpPr/>
          <p:nvPr/>
        </p:nvSpPr>
        <p:spPr>
          <a:xfrm>
            <a:off x="0" y="4352198"/>
            <a:ext cx="9144000" cy="1815882"/>
          </a:xfrm>
          <a:prstGeom prst="rect">
            <a:avLst/>
          </a:prstGeom>
        </p:spPr>
        <p:txBody>
          <a:bodyPr wrap="square">
            <a:spAutoFit/>
          </a:bodyPr>
          <a:lstStyle/>
          <a:p>
            <a:pPr marL="285750" indent="-285750">
              <a:buFont typeface="Wingdings" panose="05000000000000000000" pitchFamily="2" charset="2"/>
              <a:buChar char="q"/>
            </a:pPr>
            <a:r>
              <a:rPr lang="en-US" sz="1600" dirty="0"/>
              <a:t>This could give us an indication that the oil retention inside evaporator has an influential impact on the total charge estimation.</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As it has been discussed before, it is very difficult to capture this phenomenon by numerical models. Furthermore, it needs sophisticated experimental techniques, beside much time, in order to estimate accurately the amount of oil inside each system component.</a:t>
            </a:r>
          </a:p>
        </p:txBody>
      </p:sp>
    </p:spTree>
    <p:extLst>
      <p:ext uri="{BB962C8B-B14F-4D97-AF65-F5344CB8AC3E}">
        <p14:creationId xmlns:p14="http://schemas.microsoft.com/office/powerpoint/2010/main" val="1481120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385760744"/>
              </p:ext>
            </p:extLst>
          </p:nvPr>
        </p:nvGraphicFramePr>
        <p:xfrm>
          <a:off x="155899" y="2203707"/>
          <a:ext cx="4102255" cy="3901230"/>
        </p:xfrm>
        <a:graphic>
          <a:graphicData uri="http://schemas.openxmlformats.org/drawingml/2006/table">
            <a:tbl>
              <a:tblPr firstRow="1" bandRow="1">
                <a:tableStyleId>{5C22544A-7EE6-4342-B048-85BDC9FD1C3A}</a:tableStyleId>
              </a:tblPr>
              <a:tblGrid>
                <a:gridCol w="1491457">
                  <a:extLst>
                    <a:ext uri="{9D8B030D-6E8A-4147-A177-3AD203B41FA5}">
                      <a16:colId xmlns:a16="http://schemas.microsoft.com/office/drawing/2014/main" val="657139910"/>
                    </a:ext>
                  </a:extLst>
                </a:gridCol>
                <a:gridCol w="1283293">
                  <a:extLst>
                    <a:ext uri="{9D8B030D-6E8A-4147-A177-3AD203B41FA5}">
                      <a16:colId xmlns:a16="http://schemas.microsoft.com/office/drawing/2014/main" val="3984237019"/>
                    </a:ext>
                  </a:extLst>
                </a:gridCol>
                <a:gridCol w="1327505">
                  <a:extLst>
                    <a:ext uri="{9D8B030D-6E8A-4147-A177-3AD203B41FA5}">
                      <a16:colId xmlns:a16="http://schemas.microsoft.com/office/drawing/2014/main" val="311000904"/>
                    </a:ext>
                  </a:extLst>
                </a:gridCol>
              </a:tblGrid>
              <a:tr h="286946">
                <a:tc gridSpan="3">
                  <a:txBody>
                    <a:bodyPr/>
                    <a:lstStyle/>
                    <a:p>
                      <a:pPr algn="ctr"/>
                      <a:r>
                        <a:rPr lang="en-US" sz="1600" dirty="0"/>
                        <a:t>IMST Analysis</a:t>
                      </a:r>
                    </a:p>
                  </a:txBody>
                  <a:tcPr/>
                </a:tc>
                <a:tc hMerge="1">
                  <a:txBody>
                    <a:bodyPr/>
                    <a:lstStyle/>
                    <a:p>
                      <a:endParaRPr lang="es-ES"/>
                    </a:p>
                  </a:txBody>
                  <a:tcPr/>
                </a:tc>
                <a:tc hMerge="1">
                  <a:txBody>
                    <a:bodyPr/>
                    <a:lstStyle/>
                    <a:p>
                      <a:endParaRPr lang="en-US" dirty="0"/>
                    </a:p>
                  </a:txBody>
                  <a:tcPr/>
                </a:tc>
                <a:extLst>
                  <a:ext uri="{0D108BD9-81ED-4DB2-BD59-A6C34878D82A}">
                    <a16:rowId xmlns:a16="http://schemas.microsoft.com/office/drawing/2014/main" val="4016761684"/>
                  </a:ext>
                </a:extLst>
              </a:tr>
              <a:tr h="365718">
                <a:tc gridSpan="2">
                  <a:txBody>
                    <a:bodyPr/>
                    <a:lstStyle/>
                    <a:p>
                      <a:pPr algn="ctr"/>
                      <a:r>
                        <a:rPr lang="en-US" sz="1600" b="1" dirty="0">
                          <a:solidFill>
                            <a:srgbClr val="A13034"/>
                          </a:solidFill>
                        </a:rPr>
                        <a:t>Element</a:t>
                      </a:r>
                    </a:p>
                  </a:txBody>
                  <a:tcPr anchor="ctr"/>
                </a:tc>
                <a:tc hMerge="1">
                  <a:txBody>
                    <a:bodyPr/>
                    <a:lstStyle/>
                    <a:p>
                      <a:endParaRPr lang="es-ES"/>
                    </a:p>
                  </a:txBody>
                  <a:tcP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365718">
                <a:tc gridSpan="2">
                  <a:txBody>
                    <a:bodyPr/>
                    <a:lstStyle/>
                    <a:p>
                      <a:r>
                        <a:rPr lang="en-US" sz="1600" dirty="0"/>
                        <a:t>Evaporator</a:t>
                      </a:r>
                    </a:p>
                  </a:txBody>
                  <a:tcPr anchor="ctr"/>
                </a:tc>
                <a:tc hMerge="1">
                  <a:txBody>
                    <a:bodyPr/>
                    <a:lstStyle/>
                    <a:p>
                      <a:endParaRPr lang="es-ES"/>
                    </a:p>
                  </a:txBody>
                  <a:tcPr/>
                </a:tc>
                <a:tc>
                  <a:txBody>
                    <a:bodyPr/>
                    <a:lstStyle/>
                    <a:p>
                      <a:pPr algn="ctr"/>
                      <a:r>
                        <a:rPr lang="en-US" sz="1600" dirty="0"/>
                        <a:t>148.5</a:t>
                      </a:r>
                    </a:p>
                  </a:txBody>
                  <a:tcPr anchor="ctr"/>
                </a:tc>
                <a:extLst>
                  <a:ext uri="{0D108BD9-81ED-4DB2-BD59-A6C34878D82A}">
                    <a16:rowId xmlns:a16="http://schemas.microsoft.com/office/drawing/2014/main" val="296485508"/>
                  </a:ext>
                </a:extLst>
              </a:tr>
              <a:tr h="365718">
                <a:tc gridSpan="2">
                  <a:txBody>
                    <a:bodyPr/>
                    <a:lstStyle/>
                    <a:p>
                      <a:r>
                        <a:rPr lang="en-US" sz="1600" dirty="0"/>
                        <a:t>Condensers</a:t>
                      </a:r>
                    </a:p>
                  </a:txBody>
                  <a:tcPr anchor="ctr"/>
                </a:tc>
                <a:tc hMerge="1">
                  <a:txBody>
                    <a:bodyPr/>
                    <a:lstStyle/>
                    <a:p>
                      <a:endParaRPr lang="es-ES"/>
                    </a:p>
                  </a:txBody>
                  <a:tcPr/>
                </a:tc>
                <a:tc>
                  <a:txBody>
                    <a:bodyPr/>
                    <a:lstStyle/>
                    <a:p>
                      <a:pPr algn="ctr"/>
                      <a:r>
                        <a:rPr lang="en-US" sz="1600" dirty="0"/>
                        <a:t>40.4</a:t>
                      </a:r>
                    </a:p>
                  </a:txBody>
                  <a:tcPr anchor="ctr"/>
                </a:tc>
                <a:extLst>
                  <a:ext uri="{0D108BD9-81ED-4DB2-BD59-A6C34878D82A}">
                    <a16:rowId xmlns:a16="http://schemas.microsoft.com/office/drawing/2014/main" val="1633427946"/>
                  </a:ext>
                </a:extLst>
              </a:tr>
              <a:tr h="365718">
                <a:tc gridSpan="2">
                  <a:txBody>
                    <a:bodyPr/>
                    <a:lstStyle/>
                    <a:p>
                      <a:r>
                        <a:rPr lang="en-US" sz="1600" dirty="0"/>
                        <a:t>Liquid Lines</a:t>
                      </a:r>
                    </a:p>
                  </a:txBody>
                  <a:tcPr anchor="ctr"/>
                </a:tc>
                <a:tc hMerge="1">
                  <a:txBody>
                    <a:bodyPr/>
                    <a:lstStyle/>
                    <a:p>
                      <a:endParaRPr lang="es-ES"/>
                    </a:p>
                  </a:txBody>
                  <a:tcPr/>
                </a:tc>
                <a:tc>
                  <a:txBody>
                    <a:bodyPr/>
                    <a:lstStyle/>
                    <a:p>
                      <a:pPr algn="ctr"/>
                      <a:r>
                        <a:rPr lang="en-US" sz="1600" dirty="0"/>
                        <a:t>12.5</a:t>
                      </a:r>
                    </a:p>
                  </a:txBody>
                  <a:tcPr anchor="ctr"/>
                </a:tc>
                <a:extLst>
                  <a:ext uri="{0D108BD9-81ED-4DB2-BD59-A6C34878D82A}">
                    <a16:rowId xmlns:a16="http://schemas.microsoft.com/office/drawing/2014/main" val="3822518432"/>
                  </a:ext>
                </a:extLst>
              </a:tr>
              <a:tr h="478243">
                <a:tc rowSpan="2">
                  <a:txBody>
                    <a:bodyPr/>
                    <a:lstStyle/>
                    <a:p>
                      <a:r>
                        <a:rPr lang="en-US" sz="1600" dirty="0"/>
                        <a:t>Dissolved Ref. in oil</a:t>
                      </a:r>
                    </a:p>
                  </a:txBody>
                  <a:tcPr anchor="ctr"/>
                </a:tc>
                <a:tc>
                  <a:txBody>
                    <a:bodyPr/>
                    <a:lstStyle/>
                    <a:p>
                      <a:r>
                        <a:rPr lang="en-US" sz="1600" b="1" dirty="0">
                          <a:solidFill>
                            <a:srgbClr val="A13034"/>
                          </a:solidFill>
                        </a:rPr>
                        <a:t>40% </a:t>
                      </a:r>
                      <a:r>
                        <a:rPr lang="en-US" sz="1600" dirty="0"/>
                        <a:t>of oil in comp.</a:t>
                      </a:r>
                    </a:p>
                  </a:txBody>
                  <a:tcPr anchor="ctr"/>
                </a:tc>
                <a:tc>
                  <a:txBody>
                    <a:bodyPr/>
                    <a:lstStyle/>
                    <a:p>
                      <a:pPr algn="ctr"/>
                      <a:r>
                        <a:rPr lang="en-US" sz="1600" dirty="0"/>
                        <a:t>25</a:t>
                      </a:r>
                    </a:p>
                  </a:txBody>
                  <a:tcPr anchor="ctr"/>
                </a:tc>
                <a:extLst>
                  <a:ext uri="{0D108BD9-81ED-4DB2-BD59-A6C34878D82A}">
                    <a16:rowId xmlns:a16="http://schemas.microsoft.com/office/drawing/2014/main" val="2124623223"/>
                  </a:ext>
                </a:extLst>
              </a:tr>
              <a:tr h="478243">
                <a:tc vMerge="1">
                  <a:txBody>
                    <a:bodyPr/>
                    <a:lstStyle/>
                    <a:p>
                      <a:endParaRPr lang="en-US" sz="1600" dirty="0"/>
                    </a:p>
                  </a:txBody>
                  <a:tcPr anchor="ctr"/>
                </a:tc>
                <a:tc>
                  <a:txBody>
                    <a:bodyPr/>
                    <a:lstStyle/>
                    <a:p>
                      <a:r>
                        <a:rPr lang="en-US" sz="1600" b="1" dirty="0">
                          <a:solidFill>
                            <a:srgbClr val="A13034"/>
                          </a:solidFill>
                        </a:rPr>
                        <a:t>60%</a:t>
                      </a:r>
                      <a:r>
                        <a:rPr lang="en-US" sz="1600" b="1" baseline="0" dirty="0">
                          <a:solidFill>
                            <a:srgbClr val="A13034"/>
                          </a:solidFill>
                        </a:rPr>
                        <a:t> </a:t>
                      </a:r>
                      <a:r>
                        <a:rPr lang="en-US" sz="1600" baseline="0" dirty="0"/>
                        <a:t>of oil in evap.</a:t>
                      </a:r>
                      <a:endParaRPr lang="en-US" sz="1600" dirty="0"/>
                    </a:p>
                  </a:txBody>
                  <a:tcPr anchor="ctr"/>
                </a:tc>
                <a:tc>
                  <a:txBody>
                    <a:bodyPr/>
                    <a:lstStyle/>
                    <a:p>
                      <a:pPr algn="ctr"/>
                      <a:r>
                        <a:rPr lang="en-US" sz="1600" b="0" dirty="0">
                          <a:solidFill>
                            <a:schemeClr val="tx1"/>
                          </a:solidFill>
                        </a:rPr>
                        <a:t>225</a:t>
                      </a:r>
                    </a:p>
                  </a:txBody>
                  <a:tcPr anchor="ctr"/>
                </a:tc>
                <a:extLst>
                  <a:ext uri="{0D108BD9-81ED-4DB2-BD59-A6C34878D82A}">
                    <a16:rowId xmlns:a16="http://schemas.microsoft.com/office/drawing/2014/main" val="824772699"/>
                  </a:ext>
                </a:extLst>
              </a:tr>
              <a:tr h="365718">
                <a:tc gridSpan="2">
                  <a:txBody>
                    <a:bodyPr/>
                    <a:lstStyle/>
                    <a:p>
                      <a:r>
                        <a:rPr lang="en-US" sz="1600" dirty="0"/>
                        <a:t>Total</a:t>
                      </a:r>
                    </a:p>
                  </a:txBody>
                  <a:tcPr anchor="ctr"/>
                </a:tc>
                <a:tc hMerge="1">
                  <a:txBody>
                    <a:bodyPr/>
                    <a:lstStyle/>
                    <a:p>
                      <a:endParaRPr lang="es-ES"/>
                    </a:p>
                  </a:txBody>
                  <a:tcPr/>
                </a:tc>
                <a:tc>
                  <a:txBody>
                    <a:bodyPr/>
                    <a:lstStyle/>
                    <a:p>
                      <a:pPr algn="ctr"/>
                      <a:r>
                        <a:rPr lang="en-US" sz="1600" b="1" dirty="0">
                          <a:solidFill>
                            <a:srgbClr val="A13034"/>
                          </a:solidFill>
                        </a:rPr>
                        <a:t>451.4</a:t>
                      </a:r>
                    </a:p>
                  </a:txBody>
                  <a:tcPr anchor="ctr"/>
                </a:tc>
                <a:extLst>
                  <a:ext uri="{0D108BD9-81ED-4DB2-BD59-A6C34878D82A}">
                    <a16:rowId xmlns:a16="http://schemas.microsoft.com/office/drawing/2014/main" val="3017009655"/>
                  </a:ext>
                </a:extLst>
              </a:tr>
              <a:tr h="478243">
                <a:tc gridSpan="2">
                  <a:txBody>
                    <a:bodyPr/>
                    <a:lstStyle/>
                    <a:p>
                      <a:r>
                        <a:rPr lang="en-US" sz="1600" dirty="0"/>
                        <a:t>Deviation from actual</a:t>
                      </a:r>
                      <a:r>
                        <a:rPr lang="en-US" sz="1600" baseline="0" dirty="0"/>
                        <a:t> charge</a:t>
                      </a:r>
                      <a:endParaRPr lang="en-US" sz="1600" dirty="0"/>
                    </a:p>
                  </a:txBody>
                  <a:tcPr anchor="ctr"/>
                </a:tc>
                <a:tc hMerge="1">
                  <a:txBody>
                    <a:bodyPr/>
                    <a:lstStyle/>
                    <a:p>
                      <a:endParaRPr lang="es-ES"/>
                    </a:p>
                  </a:txBody>
                  <a:tcPr/>
                </a:tc>
                <a:tc>
                  <a:txBody>
                    <a:bodyPr/>
                    <a:lstStyle/>
                    <a:p>
                      <a:pPr algn="ctr"/>
                      <a:r>
                        <a:rPr lang="en-US" sz="1600" b="1" dirty="0">
                          <a:solidFill>
                            <a:srgbClr val="A13034"/>
                          </a:solidFill>
                        </a:rPr>
                        <a:t>1.4</a:t>
                      </a:r>
                    </a:p>
                  </a:txBody>
                  <a:tcPr anchor="ctr"/>
                </a:tc>
                <a:extLst>
                  <a:ext uri="{0D108BD9-81ED-4DB2-BD59-A6C34878D82A}">
                    <a16:rowId xmlns:a16="http://schemas.microsoft.com/office/drawing/2014/main" val="2961486087"/>
                  </a:ext>
                </a:extLst>
              </a:tr>
            </a:tbl>
          </a:graphicData>
        </a:graphic>
      </p:graphicFrame>
      <p:sp>
        <p:nvSpPr>
          <p:cNvPr id="9" name="TextBox 8"/>
          <p:cNvSpPr txBox="1"/>
          <p:nvPr/>
        </p:nvSpPr>
        <p:spPr>
          <a:xfrm>
            <a:off x="0" y="583811"/>
            <a:ext cx="9144000"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 previous analysis and discussion, we have assumed that </a:t>
            </a:r>
            <a:r>
              <a:rPr lang="en-US" sz="1600" dirty="0">
                <a:solidFill>
                  <a:srgbClr val="A13034"/>
                </a:solidFill>
              </a:rPr>
              <a:t>60% </a:t>
            </a:r>
            <a:r>
              <a:rPr lang="en-US" sz="1600" dirty="0"/>
              <a:t>of oil is inside the evaporator, while the rest is inside the compressors.</a:t>
            </a:r>
          </a:p>
          <a:p>
            <a:pPr marL="285750" indent="-285750">
              <a:lnSpc>
                <a:spcPct val="150000"/>
              </a:lnSpc>
              <a:buFont typeface="Wingdings" panose="05000000000000000000" pitchFamily="2" charset="2"/>
              <a:buChar char="q"/>
            </a:pPr>
            <a:r>
              <a:rPr lang="en-US" sz="1600" dirty="0"/>
              <a:t>This assumption allows us to obtain the accurate amount of the total charge, as shown below.</a:t>
            </a:r>
          </a:p>
        </p:txBody>
      </p:sp>
      <p:sp>
        <p:nvSpPr>
          <p:cNvPr id="4" name="Oval 3"/>
          <p:cNvSpPr/>
          <p:nvPr/>
        </p:nvSpPr>
        <p:spPr>
          <a:xfrm>
            <a:off x="4902165" y="3673176"/>
            <a:ext cx="1490703" cy="1490703"/>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4" name="Group 23"/>
          <p:cNvGrpSpPr/>
          <p:nvPr/>
        </p:nvGrpSpPr>
        <p:grpSpPr>
          <a:xfrm>
            <a:off x="4786905" y="3557916"/>
            <a:ext cx="1721224" cy="1721224"/>
            <a:chOff x="4777919" y="3931715"/>
            <a:chExt cx="1721224" cy="1721224"/>
          </a:xfrm>
        </p:grpSpPr>
        <p:sp>
          <p:nvSpPr>
            <p:cNvPr id="2" name="Oval 1"/>
            <p:cNvSpPr/>
            <p:nvPr/>
          </p:nvSpPr>
          <p:spPr>
            <a:xfrm>
              <a:off x="4777919" y="3931715"/>
              <a:ext cx="1721224" cy="1721224"/>
            </a:xfrm>
            <a:prstGeom prst="ellipse">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p:cNvSpPr/>
            <p:nvPr/>
          </p:nvSpPr>
          <p:spPr>
            <a:xfrm>
              <a:off x="4877810" y="4046975"/>
              <a:ext cx="1506072" cy="1490703"/>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p:cNvSpPr/>
            <p:nvPr/>
          </p:nvSpPr>
          <p:spPr>
            <a:xfrm>
              <a:off x="4916626" y="4085394"/>
              <a:ext cx="1428439" cy="1413863"/>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7" name="TextBox 16"/>
          <p:cNvSpPr txBox="1"/>
          <p:nvPr/>
        </p:nvSpPr>
        <p:spPr>
          <a:xfrm>
            <a:off x="4258153" y="2171934"/>
            <a:ext cx="4885847"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Based on the evaporator volume, this amount of oil results to a layer of 0.6 mm inside the evaporator tubes as seen in this figure.</a:t>
            </a:r>
          </a:p>
        </p:txBody>
      </p:sp>
      <p:cxnSp>
        <p:nvCxnSpPr>
          <p:cNvPr id="20" name="Straight Arrow Connector 19"/>
          <p:cNvCxnSpPr/>
          <p:nvPr/>
        </p:nvCxnSpPr>
        <p:spPr>
          <a:xfrm>
            <a:off x="6316457" y="4912816"/>
            <a:ext cx="626349" cy="5498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54885" y="5394400"/>
            <a:ext cx="3037788" cy="584775"/>
          </a:xfrm>
          <a:prstGeom prst="rect">
            <a:avLst/>
          </a:prstGeom>
          <a:noFill/>
        </p:spPr>
        <p:txBody>
          <a:bodyPr wrap="square" rtlCol="0">
            <a:spAutoFit/>
          </a:bodyPr>
          <a:lstStyle/>
          <a:p>
            <a:r>
              <a:rPr lang="en-US" sz="1600" dirty="0"/>
              <a:t>Evaporator Tube: ID=7.894 mm and L=3.4 m</a:t>
            </a:r>
          </a:p>
        </p:txBody>
      </p:sp>
      <p:pic>
        <p:nvPicPr>
          <p:cNvPr id="1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22" name="TextBox 21"/>
          <p:cNvSpPr txBox="1"/>
          <p:nvPr/>
        </p:nvSpPr>
        <p:spPr>
          <a:xfrm>
            <a:off x="155899" y="155446"/>
            <a:ext cx="5655160" cy="430887"/>
          </a:xfrm>
          <a:prstGeom prst="rect">
            <a:avLst/>
          </a:prstGeom>
          <a:noFill/>
        </p:spPr>
        <p:txBody>
          <a:bodyPr wrap="square" rtlCol="0">
            <a:spAutoFit/>
          </a:bodyPr>
          <a:lstStyle/>
          <a:p>
            <a:r>
              <a:rPr lang="en-US" sz="2200" b="1" dirty="0">
                <a:solidFill>
                  <a:schemeClr val="accent4">
                    <a:lumMod val="60000"/>
                    <a:lumOff val="40000"/>
                  </a:schemeClr>
                </a:solidFill>
              </a:rPr>
              <a:t>C</a:t>
            </a:r>
            <a:r>
              <a:rPr lang="en-US" sz="2200" dirty="0">
                <a:solidFill>
                  <a:schemeClr val="bg1"/>
                </a:solidFill>
              </a:rPr>
              <a:t>harge Estimation and Distribution</a:t>
            </a:r>
          </a:p>
        </p:txBody>
      </p:sp>
      <p:grpSp>
        <p:nvGrpSpPr>
          <p:cNvPr id="7" name="Group 6"/>
          <p:cNvGrpSpPr/>
          <p:nvPr/>
        </p:nvGrpSpPr>
        <p:grpSpPr>
          <a:xfrm>
            <a:off x="5905054" y="3548142"/>
            <a:ext cx="2737450" cy="778027"/>
            <a:chOff x="5896068" y="3584763"/>
            <a:chExt cx="2737450" cy="778027"/>
          </a:xfrm>
        </p:grpSpPr>
        <p:cxnSp>
          <p:nvCxnSpPr>
            <p:cNvPr id="11" name="Straight Arrow Connector 10"/>
            <p:cNvCxnSpPr/>
            <p:nvPr/>
          </p:nvCxnSpPr>
          <p:spPr>
            <a:xfrm flipH="1">
              <a:off x="6307471" y="3931715"/>
              <a:ext cx="383344" cy="2074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68512" y="3584763"/>
              <a:ext cx="2265006" cy="338554"/>
            </a:xfrm>
            <a:prstGeom prst="rect">
              <a:avLst/>
            </a:prstGeom>
            <a:noFill/>
          </p:spPr>
          <p:txBody>
            <a:bodyPr wrap="square" rtlCol="0">
              <a:spAutoFit/>
            </a:bodyPr>
            <a:lstStyle/>
            <a:p>
              <a:r>
                <a:rPr lang="en-US" sz="1600" dirty="0"/>
                <a:t>Oil layer of </a:t>
              </a:r>
              <a:r>
                <a:rPr lang="en-US" sz="1600" dirty="0">
                  <a:solidFill>
                    <a:srgbClr val="A13034"/>
                  </a:solidFill>
                </a:rPr>
                <a:t>0.6 mm</a:t>
              </a:r>
            </a:p>
          </p:txBody>
        </p:sp>
        <p:cxnSp>
          <p:nvCxnSpPr>
            <p:cNvPr id="23" name="Straight Arrow Connector 22"/>
            <p:cNvCxnSpPr/>
            <p:nvPr/>
          </p:nvCxnSpPr>
          <p:spPr>
            <a:xfrm rot="10800000" flipH="1">
              <a:off x="5896068" y="4155321"/>
              <a:ext cx="383344" cy="2074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1597794" y="4038104"/>
            <a:ext cx="2660359" cy="514641"/>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p:cNvSpPr/>
          <p:nvPr/>
        </p:nvSpPr>
        <p:spPr>
          <a:xfrm>
            <a:off x="1597794" y="4616959"/>
            <a:ext cx="2660359" cy="508500"/>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81070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ummary</a:t>
            </a:r>
          </a:p>
        </p:txBody>
      </p:sp>
      <p:sp>
        <p:nvSpPr>
          <p:cNvPr id="13" name="CuadroTexto 11"/>
          <p:cNvSpPr txBox="1"/>
          <p:nvPr/>
        </p:nvSpPr>
        <p:spPr>
          <a:xfrm>
            <a:off x="0" y="786179"/>
            <a:ext cx="9143999" cy="4093428"/>
          </a:xfrm>
          <a:prstGeom prst="rect">
            <a:avLst/>
          </a:prstGeom>
          <a:noFill/>
        </p:spPr>
        <p:txBody>
          <a:bodyPr wrap="square" rtlCol="0">
            <a:spAutoFit/>
          </a:bodyPr>
          <a:lstStyle/>
          <a:p>
            <a:pPr marL="285750" indent="-285750">
              <a:lnSpc>
                <a:spcPct val="150000"/>
              </a:lnSpc>
              <a:spcAft>
                <a:spcPts val="600"/>
              </a:spcAft>
              <a:buFont typeface="Wingdings" panose="05000000000000000000" pitchFamily="2" charset="2"/>
              <a:buChar char="q"/>
            </a:pPr>
            <a:r>
              <a:rPr lang="en-US" sz="1600" dirty="0"/>
              <a:t>The uncertainty analysis showed that small errors in measurements could lead to significant deviation in outlet quality from condenser. This, in turn, could affect the estimation of system charge.</a:t>
            </a:r>
          </a:p>
          <a:p>
            <a:pPr marL="285750" indent="-285750">
              <a:lnSpc>
                <a:spcPct val="150000"/>
              </a:lnSpc>
              <a:spcAft>
                <a:spcPts val="600"/>
              </a:spcAft>
              <a:buFont typeface="Wingdings" panose="05000000000000000000" pitchFamily="2" charset="2"/>
              <a:buChar char="q"/>
            </a:pPr>
            <a:r>
              <a:rPr lang="en-US" sz="1600" dirty="0"/>
              <a:t>The IMST results show that the three circuits of the evaporators work properly</a:t>
            </a:r>
            <a:r>
              <a:rPr lang="es-ES" sz="1600" dirty="0"/>
              <a:t>.</a:t>
            </a:r>
          </a:p>
          <a:p>
            <a:pPr marL="285750" indent="-285750">
              <a:lnSpc>
                <a:spcPct val="150000"/>
              </a:lnSpc>
              <a:spcAft>
                <a:spcPts val="600"/>
              </a:spcAft>
              <a:buFont typeface="Wingdings" panose="05000000000000000000" pitchFamily="2" charset="2"/>
              <a:buChar char="q"/>
            </a:pPr>
            <a:r>
              <a:rPr lang="es-ES" sz="1600" dirty="0"/>
              <a:t>IMST </a:t>
            </a:r>
            <a:r>
              <a:rPr lang="en-US" sz="1600" dirty="0"/>
              <a:t>correctly estimated the void fraction values compared with renowned correlations existed in the literature</a:t>
            </a:r>
            <a:r>
              <a:rPr lang="es-ES" sz="1600" dirty="0"/>
              <a:t>.</a:t>
            </a:r>
          </a:p>
          <a:p>
            <a:pPr marL="285750" indent="-285750">
              <a:lnSpc>
                <a:spcPct val="150000"/>
              </a:lnSpc>
              <a:spcAft>
                <a:spcPts val="600"/>
              </a:spcAft>
              <a:buFont typeface="Wingdings" panose="05000000000000000000" pitchFamily="2" charset="2"/>
              <a:buChar char="q"/>
            </a:pPr>
            <a:r>
              <a:rPr lang="en-US" sz="1600" dirty="0"/>
              <a:t>Based on extensive literature review and previous results of our group, the oil retention in the evaporator must be considered in order to estimate properly the total charge.</a:t>
            </a:r>
          </a:p>
          <a:p>
            <a:pPr marL="285750" indent="-285750">
              <a:lnSpc>
                <a:spcPct val="150000"/>
              </a:lnSpc>
              <a:spcAft>
                <a:spcPts val="600"/>
              </a:spcAft>
              <a:buFont typeface="Wingdings" panose="05000000000000000000" pitchFamily="2" charset="2"/>
              <a:buChar char="q"/>
            </a:pPr>
            <a:r>
              <a:rPr lang="en-US" sz="1600" dirty="0"/>
              <a:t>However, This issue does not affect the reliability of the software regarding the overall performance.</a:t>
            </a:r>
          </a:p>
        </p:txBody>
      </p:sp>
    </p:spTree>
    <p:extLst>
      <p:ext uri="{BB962C8B-B14F-4D97-AF65-F5344CB8AC3E}">
        <p14:creationId xmlns:p14="http://schemas.microsoft.com/office/powerpoint/2010/main" val="9971652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R</a:t>
            </a:r>
            <a:r>
              <a:rPr lang="en-US" sz="2200" dirty="0">
                <a:solidFill>
                  <a:schemeClr val="bg1"/>
                </a:solidFill>
              </a:rPr>
              <a:t>eferences</a:t>
            </a:r>
          </a:p>
        </p:txBody>
      </p:sp>
      <p:sp>
        <p:nvSpPr>
          <p:cNvPr id="9" name="Rectangle 8">
            <a:extLst>
              <a:ext uri="{FF2B5EF4-FFF2-40B4-BE49-F238E27FC236}">
                <a16:creationId xmlns:a16="http://schemas.microsoft.com/office/drawing/2014/main" id="{87E613B5-E8A8-4456-8A8E-079759854A38}"/>
              </a:ext>
            </a:extLst>
          </p:cNvPr>
          <p:cNvSpPr/>
          <p:nvPr/>
        </p:nvSpPr>
        <p:spPr>
          <a:xfrm>
            <a:off x="0" y="797719"/>
            <a:ext cx="9144000" cy="5047536"/>
          </a:xfrm>
          <a:prstGeom prst="rect">
            <a:avLst/>
          </a:prstGeom>
        </p:spPr>
        <p:txBody>
          <a:bodyPr wrap="square">
            <a:spAutoFit/>
          </a:bodyPr>
          <a:lstStyle/>
          <a:p>
            <a:pPr marL="285750" indent="-285750">
              <a:buFont typeface="Wingdings" panose="05000000000000000000" pitchFamily="2" charset="2"/>
              <a:buChar char="q"/>
            </a:pPr>
            <a:r>
              <a:rPr lang="en-US" sz="1400" dirty="0"/>
              <a:t>ASHRAE, 2010.</a:t>
            </a:r>
            <a:r>
              <a:rPr lang="es-ES" sz="1400" dirty="0"/>
              <a:t> ASHRAE </a:t>
            </a:r>
            <a:r>
              <a:rPr lang="es-ES" sz="1400" dirty="0" err="1"/>
              <a:t>Handbook</a:t>
            </a:r>
            <a:r>
              <a:rPr lang="es-ES" sz="1400" dirty="0"/>
              <a:t>: </a:t>
            </a:r>
            <a:r>
              <a:rPr lang="es-ES" sz="1400" dirty="0" err="1"/>
              <a:t>Refrigeration</a:t>
            </a:r>
            <a:r>
              <a:rPr lang="es-ES" sz="1400" dirty="0"/>
              <a:t> (SI </a:t>
            </a:r>
            <a:r>
              <a:rPr lang="es-ES" sz="1400" dirty="0" err="1"/>
              <a:t>edition</a:t>
            </a:r>
            <a:r>
              <a:rPr lang="es-ES" sz="1400" dirty="0"/>
              <a:t>), Atlanta, GA.</a:t>
            </a:r>
            <a:endParaRPr lang="en-US" sz="1400" dirty="0"/>
          </a:p>
          <a:p>
            <a:endParaRPr lang="en-US" sz="1400" dirty="0"/>
          </a:p>
          <a:p>
            <a:pPr marL="285750" indent="-285750">
              <a:buFont typeface="Wingdings" panose="05000000000000000000" pitchFamily="2" charset="2"/>
              <a:buChar char="q"/>
            </a:pPr>
            <a:r>
              <a:rPr lang="en-US" sz="1400" dirty="0"/>
              <a:t>Chisholm, D., 1967. A theoretical basis for the Lockhart-Martinelli correlation for two-phase flow. International Journal of Heat and Mass Transfer, 10, pp. 1767–1778.</a:t>
            </a:r>
          </a:p>
          <a:p>
            <a:endParaRPr lang="en-US" sz="1400" dirty="0"/>
          </a:p>
          <a:p>
            <a:pPr marL="285750" indent="-285750">
              <a:buFont typeface="Wingdings" panose="05000000000000000000" pitchFamily="2" charset="2"/>
              <a:buChar char="q"/>
            </a:pPr>
            <a:r>
              <a:rPr lang="en-US" sz="1400" dirty="0" err="1"/>
              <a:t>Cremaschi</a:t>
            </a:r>
            <a:r>
              <a:rPr lang="en-US" sz="1400" dirty="0"/>
              <a:t>, L., Hwang, Y., </a:t>
            </a:r>
            <a:r>
              <a:rPr lang="en-US" sz="1400" dirty="0" err="1"/>
              <a:t>Radermacher</a:t>
            </a:r>
            <a:r>
              <a:rPr lang="en-US" sz="1400" dirty="0"/>
              <a:t>, R., 2005. Experimental investigation of oil retention in air conditioning systems. International Journal of Refrigeration, 28(7), pp. 1018–1028.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err="1"/>
              <a:t>Hughmark</a:t>
            </a:r>
            <a:r>
              <a:rPr lang="en-US" sz="1400" dirty="0"/>
              <a:t>, G.A., 1962. Holdup in gas–liquid flow. Chemical Engineering Progress, 58 (4), pp. 62–65.</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err="1"/>
              <a:t>Jin</a:t>
            </a:r>
            <a:r>
              <a:rPr lang="en-US" sz="1400" dirty="0"/>
              <a:t>, S., </a:t>
            </a:r>
            <a:r>
              <a:rPr lang="en-US" sz="1400" dirty="0" err="1"/>
              <a:t>Hrnjak</a:t>
            </a:r>
            <a:r>
              <a:rPr lang="en-US" sz="1400" dirty="0"/>
              <a:t>, P., 2013. Refrigerant and lubricant distribution in MAC system. SAE International Journal of Passenger Cars - Mechanical Systems, 6(2), pp. 1013- 1020.</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it-IT" sz="1400" dirty="0"/>
              <a:t>Poggi, F., Macchi-Tejeda, H., Leducq, D., Bontemps, A.</a:t>
            </a:r>
            <a:r>
              <a:rPr lang="en-US" sz="1400" dirty="0"/>
              <a:t>, 2008. Refrigerant charge in refrigerating systems and strategies of charge reduction. International Journal of Refrigeration, 31(3), pp. 353–370.</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it-IT" sz="1400" dirty="0"/>
              <a:t>Premoli, A., Di Francesco, D., Prina, A., 1970. Una correlazione adimensionale per la determinazione delle densit</a:t>
            </a:r>
            <a:r>
              <a:rPr lang="es-ES" sz="1400" dirty="0"/>
              <a:t>à </a:t>
            </a:r>
            <a:r>
              <a:rPr lang="it-IT" sz="1400" dirty="0"/>
              <a:t>di micele bifasiche. Une corrèlation adimensionnelle pour la dètermination de la densitèd’un mèlange diphasique. In: XXV Congresso Nazionale ATI, Triete, Italie, septembre.</a:t>
            </a:r>
          </a:p>
          <a:p>
            <a:pPr marL="285750" indent="-285750">
              <a:buFont typeface="Wingdings" panose="05000000000000000000" pitchFamily="2" charset="2"/>
              <a:buChar char="q"/>
            </a:pPr>
            <a:endParaRPr lang="it-IT" sz="1400" dirty="0"/>
          </a:p>
          <a:p>
            <a:pPr marL="285750" indent="-285750">
              <a:buFont typeface="Wingdings" panose="05000000000000000000" pitchFamily="2" charset="2"/>
              <a:buChar char="q"/>
            </a:pPr>
            <a:r>
              <a:rPr lang="en-US" sz="1400" dirty="0"/>
              <a:t>Rice, C.K., 1987. The effect of the void fraction correlation and heat flux assumption on refrigerant charge inventory predictions. In: American Society of Refrigerating and Air Conditioning Engineers Meeting, New York, pp. 341–357.</a:t>
            </a:r>
          </a:p>
        </p:txBody>
      </p:sp>
    </p:spTree>
    <p:extLst>
      <p:ext uri="{BB962C8B-B14F-4D97-AF65-F5344CB8AC3E}">
        <p14:creationId xmlns:p14="http://schemas.microsoft.com/office/powerpoint/2010/main" val="36061689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37</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R</a:t>
            </a:r>
            <a:r>
              <a:rPr lang="en-US" sz="2200" dirty="0">
                <a:solidFill>
                  <a:schemeClr val="bg1"/>
                </a:solidFill>
              </a:rPr>
              <a:t>eferences</a:t>
            </a:r>
          </a:p>
        </p:txBody>
      </p:sp>
      <p:sp>
        <p:nvSpPr>
          <p:cNvPr id="9" name="Rectangle 8">
            <a:extLst>
              <a:ext uri="{FF2B5EF4-FFF2-40B4-BE49-F238E27FC236}">
                <a16:creationId xmlns:a16="http://schemas.microsoft.com/office/drawing/2014/main" id="{87E613B5-E8A8-4456-8A8E-079759854A38}"/>
              </a:ext>
            </a:extLst>
          </p:cNvPr>
          <p:cNvSpPr/>
          <p:nvPr/>
        </p:nvSpPr>
        <p:spPr>
          <a:xfrm>
            <a:off x="0" y="636087"/>
            <a:ext cx="9144000" cy="3970318"/>
          </a:xfrm>
          <a:prstGeom prst="rect">
            <a:avLst/>
          </a:prstGeom>
        </p:spPr>
        <p:txBody>
          <a:bodyPr wrap="square">
            <a:spAutoFit/>
          </a:bodyPr>
          <a:lstStyle/>
          <a:p>
            <a:pPr marL="285750" indent="-285750">
              <a:buFont typeface="Wingdings" panose="05000000000000000000" pitchFamily="2" charset="2"/>
              <a:buChar char="q"/>
            </a:pPr>
            <a:r>
              <a:rPr lang="en-US" sz="1400" dirty="0" err="1"/>
              <a:t>Sheth</a:t>
            </a:r>
            <a:r>
              <a:rPr lang="en-US" sz="1400" dirty="0"/>
              <a:t>, V.P., Newell, T.A., 2005. Refrigerant and oil migration and retention in air conditioning and refrigeration systems. ACRC TR-240, Air Conditioning and Refrigeration Center, University of Illinois at Urbana-Champaign IL.</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Spencer, J.D., 2013. An investigation of void fraction for low GWP refrigerants. MSc. thesis, University of Maryland, College Park.</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Steiner, D., 1993. Heat transfer to boiling saturated liquids, in VDI-</a:t>
            </a:r>
            <a:r>
              <a:rPr lang="en-US" sz="1400" dirty="0" err="1"/>
              <a:t>Warmeatles</a:t>
            </a:r>
            <a:r>
              <a:rPr lang="en-US" sz="1400" dirty="0"/>
              <a:t> (VDI Heat Atlas), Dusseldorf, Germany, VDI-Gesellschaft </a:t>
            </a:r>
            <a:r>
              <a:rPr lang="en-US" sz="1400" dirty="0" err="1"/>
              <a:t>Verfahrenstechnik</a:t>
            </a:r>
            <a:r>
              <a:rPr lang="en-US" sz="1400" dirty="0"/>
              <a:t> und </a:t>
            </a:r>
            <a:r>
              <a:rPr lang="en-US" sz="1400" dirty="0" err="1"/>
              <a:t>Chemieingenieurwesen</a:t>
            </a:r>
            <a:r>
              <a:rPr lang="en-US" sz="1400" dirty="0"/>
              <a:t>.</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Sun, J., </a:t>
            </a:r>
            <a:r>
              <a:rPr lang="en-US" sz="1400" dirty="0" err="1"/>
              <a:t>Tsamos</a:t>
            </a:r>
            <a:r>
              <a:rPr lang="en-US" sz="1400" dirty="0"/>
              <a:t>, K.M. and </a:t>
            </a:r>
            <a:r>
              <a:rPr lang="en-US" sz="1400" dirty="0" err="1"/>
              <a:t>Tassou</a:t>
            </a:r>
            <a:r>
              <a:rPr lang="en-US" sz="1400" dirty="0"/>
              <a:t>, S.A., 2017. CFD comparisons of open-type refrigerated display cabinets with/without air guiding strips. Energy Procedia, 123, pp.54-61.</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Tandon, T.N., Varna, H.K., Gupta, C.P., 1985. Void fraction model for annular two-phase flow. International Journal of Heat and Mass Transfer, 28 (1), pp. 191–198.</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Thome, J., 2006. Wolverine Heat Transfer Engineering Data book III. [Online]. Available: </a:t>
            </a:r>
            <a:r>
              <a:rPr lang="en-US" sz="1400" dirty="0">
                <a:hlinkClick r:id="rId5"/>
              </a:rPr>
              <a:t>http://www.wlv.com/products/databook/db3/DataBookIII.pdf</a:t>
            </a:r>
            <a:endParaRPr lang="en-US" sz="1400" dirty="0"/>
          </a:p>
        </p:txBody>
      </p:sp>
    </p:spTree>
    <p:extLst>
      <p:ext uri="{BB962C8B-B14F-4D97-AF65-F5344CB8AC3E}">
        <p14:creationId xmlns:p14="http://schemas.microsoft.com/office/powerpoint/2010/main" val="6961377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196839" y="2225363"/>
            <a:ext cx="6699557" cy="1169551"/>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N</a:t>
            </a:r>
            <a:r>
              <a:rPr lang="en-US" sz="3000" dirty="0">
                <a:solidFill>
                  <a:schemeClr val="bg1"/>
                </a:solidFill>
              </a:rPr>
              <a:t>ew Evaporator Topologies</a:t>
            </a:r>
          </a:p>
          <a:p>
            <a:pPr defTabSz="457200" eaLnBrk="0" fontAlgn="base" hangingPunct="0">
              <a:spcBef>
                <a:spcPct val="0"/>
              </a:spcBef>
              <a:spcAft>
                <a:spcPct val="0"/>
              </a:spcAft>
            </a:pPr>
            <a:endParaRPr lang="en-US" sz="3000" dirty="0">
              <a:solidFill>
                <a:schemeClr val="bg1"/>
              </a:solidFill>
            </a:endParaRPr>
          </a:p>
        </p:txBody>
      </p:sp>
    </p:spTree>
    <p:extLst>
      <p:ext uri="{BB962C8B-B14F-4D97-AF65-F5344CB8AC3E}">
        <p14:creationId xmlns:p14="http://schemas.microsoft.com/office/powerpoint/2010/main" val="25675409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39</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753725"/>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inlet conditions used in the IMST numerical analysis, in the current section, are the conditions of </a:t>
            </a:r>
            <a:r>
              <a:rPr lang="en-US" sz="1600" dirty="0">
                <a:solidFill>
                  <a:srgbClr val="A13034"/>
                </a:solidFill>
              </a:rPr>
              <a:t>Test 24</a:t>
            </a:r>
            <a:r>
              <a:rPr lang="en-US" sz="1600" dirty="0"/>
              <a:t>. </a:t>
            </a:r>
          </a:p>
        </p:txBody>
      </p:sp>
      <p:graphicFrame>
        <p:nvGraphicFramePr>
          <p:cNvPr id="3" name="Table 2"/>
          <p:cNvGraphicFramePr>
            <a:graphicFrameLocks noGrp="1"/>
          </p:cNvGraphicFramePr>
          <p:nvPr>
            <p:extLst/>
          </p:nvPr>
        </p:nvGraphicFramePr>
        <p:xfrm>
          <a:off x="1578376" y="1817035"/>
          <a:ext cx="5987248" cy="2524760"/>
        </p:xfrm>
        <a:graphic>
          <a:graphicData uri="http://schemas.openxmlformats.org/drawingml/2006/table">
            <a:tbl>
              <a:tblPr firstRow="1" bandRow="1">
                <a:tableStyleId>{5C22544A-7EE6-4342-B048-85BDC9FD1C3A}</a:tableStyleId>
              </a:tblPr>
              <a:tblGrid>
                <a:gridCol w="3640169">
                  <a:extLst>
                    <a:ext uri="{9D8B030D-6E8A-4147-A177-3AD203B41FA5}">
                      <a16:colId xmlns:a16="http://schemas.microsoft.com/office/drawing/2014/main" val="2773106428"/>
                    </a:ext>
                  </a:extLst>
                </a:gridCol>
                <a:gridCol w="2347079">
                  <a:extLst>
                    <a:ext uri="{9D8B030D-6E8A-4147-A177-3AD203B41FA5}">
                      <a16:colId xmlns:a16="http://schemas.microsoft.com/office/drawing/2014/main" val="1231169834"/>
                    </a:ext>
                  </a:extLst>
                </a:gridCol>
              </a:tblGrid>
              <a:tr h="370840">
                <a:tc gridSpan="2">
                  <a:txBody>
                    <a:bodyPr/>
                    <a:lstStyle/>
                    <a:p>
                      <a:pPr algn="ctr"/>
                      <a:r>
                        <a:rPr lang="en-US" sz="1600" dirty="0"/>
                        <a:t>Inlet Conditions (Test</a:t>
                      </a:r>
                      <a:r>
                        <a:rPr lang="en-US" sz="1600" baseline="0" dirty="0"/>
                        <a:t> 24)</a:t>
                      </a:r>
                      <a:endParaRPr lang="en-US" sz="1600" dirty="0"/>
                    </a:p>
                  </a:txBody>
                  <a:tcPr anchor="ctr"/>
                </a:tc>
                <a:tc hMerge="1">
                  <a:txBody>
                    <a:bodyPr/>
                    <a:lstStyle/>
                    <a:p>
                      <a:endParaRPr lang="en-US" dirty="0"/>
                    </a:p>
                  </a:txBody>
                  <a:tcPr/>
                </a:tc>
                <a:extLst>
                  <a:ext uri="{0D108BD9-81ED-4DB2-BD59-A6C34878D82A}">
                    <a16:rowId xmlns:a16="http://schemas.microsoft.com/office/drawing/2014/main" val="4052898036"/>
                  </a:ext>
                </a:extLst>
              </a:tr>
              <a:tr h="129194">
                <a:tc>
                  <a:txBody>
                    <a:bodyPr/>
                    <a:lstStyle/>
                    <a:p>
                      <a:r>
                        <a:rPr lang="en-US" sz="1600" dirty="0" err="1"/>
                        <a:t>T_water_in</a:t>
                      </a:r>
                      <a:r>
                        <a:rPr lang="en-US" sz="1600" dirty="0"/>
                        <a:t> (</a:t>
                      </a:r>
                      <a:r>
                        <a:rPr lang="en-US" sz="1600" baseline="30000" dirty="0"/>
                        <a:t>o</a:t>
                      </a:r>
                      <a:r>
                        <a:rPr lang="en-US" sz="1600" dirty="0"/>
                        <a:t>C</a:t>
                      </a:r>
                      <a:r>
                        <a:rPr lang="en-US" sz="1600" baseline="0" dirty="0"/>
                        <a:t> )</a:t>
                      </a:r>
                      <a:endParaRPr lang="en-US" sz="1600" dirty="0"/>
                    </a:p>
                  </a:txBody>
                  <a:tcPr/>
                </a:tc>
                <a:tc>
                  <a:txBody>
                    <a:bodyPr/>
                    <a:lstStyle/>
                    <a:p>
                      <a:pPr algn="ctr"/>
                      <a:r>
                        <a:rPr lang="en-US" sz="1600" dirty="0"/>
                        <a:t>30</a:t>
                      </a:r>
                    </a:p>
                  </a:txBody>
                  <a:tcPr anchor="ctr"/>
                </a:tc>
                <a:extLst>
                  <a:ext uri="{0D108BD9-81ED-4DB2-BD59-A6C34878D82A}">
                    <a16:rowId xmlns:a16="http://schemas.microsoft.com/office/drawing/2014/main" val="1832052961"/>
                  </a:ext>
                </a:extLst>
              </a:tr>
              <a:tr h="334656">
                <a:tc>
                  <a:txBody>
                    <a:bodyPr/>
                    <a:lstStyle/>
                    <a:p>
                      <a:r>
                        <a:rPr lang="en-US" sz="1600" dirty="0" err="1"/>
                        <a:t>T_water_out</a:t>
                      </a:r>
                      <a:r>
                        <a:rPr lang="en-US" sz="1600" dirty="0"/>
                        <a:t> (</a:t>
                      </a:r>
                      <a:r>
                        <a:rPr lang="en-US" sz="1600" baseline="30000" dirty="0"/>
                        <a:t>o</a:t>
                      </a:r>
                      <a:r>
                        <a:rPr lang="en-US" sz="1600" dirty="0"/>
                        <a:t>C</a:t>
                      </a:r>
                      <a:r>
                        <a:rPr lang="en-US" sz="1600" baseline="0" dirty="0"/>
                        <a:t> )</a:t>
                      </a:r>
                      <a:endParaRPr lang="en-US" sz="1600" dirty="0"/>
                    </a:p>
                  </a:txBody>
                  <a:tcPr/>
                </a:tc>
                <a:tc>
                  <a:txBody>
                    <a:bodyPr/>
                    <a:lstStyle/>
                    <a:p>
                      <a:pPr algn="ctr"/>
                      <a:r>
                        <a:rPr lang="en-US" sz="1600" dirty="0"/>
                        <a:t>35.3</a:t>
                      </a:r>
                    </a:p>
                  </a:txBody>
                  <a:tcPr anchor="ctr"/>
                </a:tc>
                <a:extLst>
                  <a:ext uri="{0D108BD9-81ED-4DB2-BD59-A6C34878D82A}">
                    <a16:rowId xmlns:a16="http://schemas.microsoft.com/office/drawing/2014/main" val="2854965533"/>
                  </a:ext>
                </a:extLst>
              </a:tr>
              <a:tr h="370840">
                <a:tc>
                  <a:txBody>
                    <a:bodyPr/>
                    <a:lstStyle/>
                    <a:p>
                      <a:r>
                        <a:rPr lang="en-US" sz="1600" dirty="0"/>
                        <a:t>SH (K)</a:t>
                      </a:r>
                    </a:p>
                  </a:txBody>
                  <a:tcPr/>
                </a:tc>
                <a:tc>
                  <a:txBody>
                    <a:bodyPr/>
                    <a:lstStyle/>
                    <a:p>
                      <a:pPr algn="ctr"/>
                      <a:r>
                        <a:rPr lang="en-US" sz="1600" dirty="0"/>
                        <a:t>8.2</a:t>
                      </a:r>
                    </a:p>
                  </a:txBody>
                  <a:tcPr anchor="ctr"/>
                </a:tc>
                <a:extLst>
                  <a:ext uri="{0D108BD9-81ED-4DB2-BD59-A6C34878D82A}">
                    <a16:rowId xmlns:a16="http://schemas.microsoft.com/office/drawing/2014/main" val="3477484300"/>
                  </a:ext>
                </a:extLst>
              </a:tr>
              <a:tr h="370840">
                <a:tc>
                  <a:txBody>
                    <a:bodyPr/>
                    <a:lstStyle/>
                    <a:p>
                      <a:r>
                        <a:rPr lang="en-US" sz="1600" dirty="0" err="1"/>
                        <a:t>T_air_in</a:t>
                      </a:r>
                      <a:r>
                        <a:rPr lang="en-US" sz="1600" dirty="0"/>
                        <a:t> (</a:t>
                      </a:r>
                      <a:r>
                        <a:rPr lang="en-US" sz="1600" baseline="30000" dirty="0"/>
                        <a:t>o</a:t>
                      </a:r>
                      <a:r>
                        <a:rPr lang="en-US" sz="1600" dirty="0"/>
                        <a:t>C)</a:t>
                      </a:r>
                    </a:p>
                  </a:txBody>
                  <a:tcPr/>
                </a:tc>
                <a:tc>
                  <a:txBody>
                    <a:bodyPr/>
                    <a:lstStyle/>
                    <a:p>
                      <a:pPr algn="ctr"/>
                      <a:r>
                        <a:rPr lang="en-US" sz="1600" dirty="0"/>
                        <a:t>8.5</a:t>
                      </a:r>
                    </a:p>
                  </a:txBody>
                  <a:tcPr anchor="ctr"/>
                </a:tc>
                <a:extLst>
                  <a:ext uri="{0D108BD9-81ED-4DB2-BD59-A6C34878D82A}">
                    <a16:rowId xmlns:a16="http://schemas.microsoft.com/office/drawing/2014/main" val="2494667534"/>
                  </a:ext>
                </a:extLst>
              </a:tr>
              <a:tr h="370840">
                <a:tc>
                  <a:txBody>
                    <a:bodyPr/>
                    <a:lstStyle/>
                    <a:p>
                      <a:r>
                        <a:rPr lang="en-US" sz="1600" dirty="0" err="1"/>
                        <a:t>V_air_in</a:t>
                      </a:r>
                      <a:r>
                        <a:rPr lang="en-US" sz="1600" baseline="0" dirty="0"/>
                        <a:t> (m</a:t>
                      </a:r>
                      <a:r>
                        <a:rPr lang="en-US" sz="1600" baseline="30000" dirty="0"/>
                        <a:t>3</a:t>
                      </a:r>
                      <a:r>
                        <a:rPr lang="en-US" sz="1600" baseline="0" dirty="0"/>
                        <a:t>/h)</a:t>
                      </a:r>
                      <a:endParaRPr lang="en-US" sz="1600" dirty="0"/>
                    </a:p>
                  </a:txBody>
                  <a:tcPr/>
                </a:tc>
                <a:tc>
                  <a:txBody>
                    <a:bodyPr/>
                    <a:lstStyle/>
                    <a:p>
                      <a:pPr algn="ctr"/>
                      <a:r>
                        <a:rPr lang="en-US" sz="1600" dirty="0"/>
                        <a:t>1811.7</a:t>
                      </a:r>
                    </a:p>
                  </a:txBody>
                  <a:tcPr anchor="ctr"/>
                </a:tc>
                <a:extLst>
                  <a:ext uri="{0D108BD9-81ED-4DB2-BD59-A6C34878D82A}">
                    <a16:rowId xmlns:a16="http://schemas.microsoft.com/office/drawing/2014/main" val="2948971639"/>
                  </a:ext>
                </a:extLst>
              </a:tr>
              <a:tr h="370840">
                <a:tc>
                  <a:txBody>
                    <a:bodyPr/>
                    <a:lstStyle/>
                    <a:p>
                      <a:r>
                        <a:rPr lang="en-US" sz="1600" dirty="0"/>
                        <a:t>Charge (Evap. + Cond. only) (g)</a:t>
                      </a:r>
                    </a:p>
                  </a:txBody>
                  <a:tcPr/>
                </a:tc>
                <a:tc>
                  <a:txBody>
                    <a:bodyPr/>
                    <a:lstStyle/>
                    <a:p>
                      <a:pPr algn="ctr"/>
                      <a:r>
                        <a:rPr lang="en-US" sz="1600" dirty="0"/>
                        <a:t>181.8</a:t>
                      </a:r>
                    </a:p>
                  </a:txBody>
                  <a:tcPr anchor="ctr"/>
                </a:tc>
                <a:extLst>
                  <a:ext uri="{0D108BD9-81ED-4DB2-BD59-A6C34878D82A}">
                    <a16:rowId xmlns:a16="http://schemas.microsoft.com/office/drawing/2014/main" val="3039090280"/>
                  </a:ext>
                </a:extLst>
              </a:tr>
            </a:tbl>
          </a:graphicData>
        </a:graphic>
      </p:graphicFrame>
      <p:sp>
        <p:nvSpPr>
          <p:cNvPr id="7" name="TextBox 6"/>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I</a:t>
            </a:r>
            <a:r>
              <a:rPr lang="en-US" sz="2200" dirty="0">
                <a:solidFill>
                  <a:schemeClr val="bg1"/>
                </a:solidFill>
              </a:rPr>
              <a:t>nput Conditions (Test 24)</a:t>
            </a:r>
          </a:p>
        </p:txBody>
      </p:sp>
    </p:spTree>
    <p:extLst>
      <p:ext uri="{BB962C8B-B14F-4D97-AF65-F5344CB8AC3E}">
        <p14:creationId xmlns:p14="http://schemas.microsoft.com/office/powerpoint/2010/main" val="11392467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5"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6" name="TextBox 5"/>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bjectives</a:t>
            </a:r>
          </a:p>
        </p:txBody>
      </p:sp>
      <p:sp>
        <p:nvSpPr>
          <p:cNvPr id="7" name="CuadroTexto 11"/>
          <p:cNvSpPr txBox="1"/>
          <p:nvPr/>
        </p:nvSpPr>
        <p:spPr>
          <a:xfrm>
            <a:off x="0" y="976411"/>
            <a:ext cx="9143999" cy="4031873"/>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sz="1600" dirty="0"/>
              <a:t>To evaluate the influence of experimental errors on the final results.</a:t>
            </a:r>
          </a:p>
          <a:p>
            <a:pPr marL="342900" indent="-342900">
              <a:lnSpc>
                <a:spcPct val="200000"/>
              </a:lnSpc>
              <a:buFont typeface="Wingdings" panose="05000000000000000000" pitchFamily="2" charset="2"/>
              <a:buChar char="q"/>
            </a:pPr>
            <a:r>
              <a:rPr lang="en-US" sz="1600" dirty="0"/>
              <a:t>To study the charge calculation and distribution in IMST-ART, regarding:</a:t>
            </a:r>
          </a:p>
          <a:p>
            <a:pPr marL="800100" lvl="1" indent="-342900">
              <a:lnSpc>
                <a:spcPct val="200000"/>
              </a:lnSpc>
              <a:buFont typeface="Courier New" panose="02070309020205020404" pitchFamily="49" charset="0"/>
              <a:buChar char="o"/>
            </a:pPr>
            <a:r>
              <a:rPr lang="en-US" sz="1600" dirty="0"/>
              <a:t>Thermal performance of each evaporator circuit.</a:t>
            </a:r>
          </a:p>
          <a:p>
            <a:pPr marL="800100" lvl="1" indent="-342900">
              <a:lnSpc>
                <a:spcPct val="200000"/>
              </a:lnSpc>
              <a:buFont typeface="Courier New" panose="02070309020205020404" pitchFamily="49" charset="0"/>
              <a:buChar char="o"/>
            </a:pPr>
            <a:r>
              <a:rPr lang="en-US" sz="1600" dirty="0"/>
              <a:t>Void fraction calculation and its validation against renowned correlations from the literature.</a:t>
            </a:r>
          </a:p>
          <a:p>
            <a:pPr marL="800100" lvl="1" indent="-342900">
              <a:lnSpc>
                <a:spcPct val="200000"/>
              </a:lnSpc>
              <a:buFont typeface="Courier New" panose="02070309020205020404" pitchFamily="49" charset="0"/>
              <a:buChar char="o"/>
            </a:pPr>
            <a:r>
              <a:rPr lang="en-US" sz="1600" dirty="0"/>
              <a:t>Different alternatives of charge distribution and retention within system components.</a:t>
            </a:r>
          </a:p>
          <a:p>
            <a:pPr marL="342900" indent="-342900">
              <a:lnSpc>
                <a:spcPct val="200000"/>
              </a:lnSpc>
              <a:buFont typeface="Wingdings" panose="05000000000000000000" pitchFamily="2" charset="2"/>
              <a:buChar char="q"/>
            </a:pPr>
            <a:r>
              <a:rPr lang="en-US" sz="1600" dirty="0"/>
              <a:t>To evaluate new compact evaporator topologies. </a:t>
            </a:r>
          </a:p>
        </p:txBody>
      </p:sp>
    </p:spTree>
    <p:extLst>
      <p:ext uri="{BB962C8B-B14F-4D97-AF65-F5344CB8AC3E}">
        <p14:creationId xmlns:p14="http://schemas.microsoft.com/office/powerpoint/2010/main" val="2004368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4495001"/>
            <a:ext cx="2838923" cy="452384"/>
            <a:chOff x="1049419" y="4495001"/>
            <a:chExt cx="2838923" cy="452384"/>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522199"/>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29549" y="4372129"/>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655159"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40</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In order to obtain better performance of the evaporator we have proposed the following staggered compact design:</a:t>
            </a:r>
          </a:p>
        </p:txBody>
      </p:sp>
      <p:sp>
        <p:nvSpPr>
          <p:cNvPr id="14" name="TextBox 13"/>
          <p:cNvSpPr txBox="1"/>
          <p:nvPr/>
        </p:nvSpPr>
        <p:spPr>
          <a:xfrm>
            <a:off x="-45964" y="5992401"/>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pic>
        <p:nvPicPr>
          <p:cNvPr id="3" name="Picture 2"/>
          <p:cNvPicPr>
            <a:picLocks noChangeAspect="1"/>
          </p:cNvPicPr>
          <p:nvPr/>
        </p:nvPicPr>
        <p:blipFill>
          <a:blip r:embed="rId5"/>
          <a:stretch>
            <a:fillRect/>
          </a:stretch>
        </p:blipFill>
        <p:spPr>
          <a:xfrm>
            <a:off x="651358" y="1299474"/>
            <a:ext cx="7988169" cy="3861927"/>
          </a:xfrm>
          <a:prstGeom prst="rect">
            <a:avLst/>
          </a:prstGeom>
        </p:spPr>
      </p:pic>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grpSp>
        <p:nvGrpSpPr>
          <p:cNvPr id="17" name="Group 16">
            <a:extLst>
              <a:ext uri="{FF2B5EF4-FFF2-40B4-BE49-F238E27FC236}">
                <a16:creationId xmlns:a16="http://schemas.microsoft.com/office/drawing/2014/main" id="{CA1666D4-246A-4497-8E2A-723BD3D36008}"/>
              </a:ext>
            </a:extLst>
          </p:cNvPr>
          <p:cNvGrpSpPr/>
          <p:nvPr/>
        </p:nvGrpSpPr>
        <p:grpSpPr>
          <a:xfrm>
            <a:off x="6000108" y="4229811"/>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OD=9.52 mm</a:t>
              </a:r>
            </a:p>
            <a:p>
              <a:r>
                <a:rPr lang="es-ES" sz="1600" b="1" dirty="0">
                  <a:solidFill>
                    <a:srgbClr val="A13034"/>
                  </a:solidFill>
                </a:rPr>
                <a:t>ID=7.894 mm</a:t>
              </a:r>
            </a:p>
          </p:txBody>
        </p:sp>
      </p:gr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
        <p:nvSpPr>
          <p:cNvPr id="32" name="TextBox 31">
            <a:extLst>
              <a:ext uri="{FF2B5EF4-FFF2-40B4-BE49-F238E27FC236}">
                <a16:creationId xmlns:a16="http://schemas.microsoft.com/office/drawing/2014/main" id="{8A1812C2-22F1-4E08-8269-0754BDF05A15}"/>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Staggered Evap.</a:t>
            </a:r>
          </a:p>
        </p:txBody>
      </p:sp>
    </p:spTree>
    <p:extLst>
      <p:ext uri="{BB962C8B-B14F-4D97-AF65-F5344CB8AC3E}">
        <p14:creationId xmlns:p14="http://schemas.microsoft.com/office/powerpoint/2010/main" val="2278267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41</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400884336"/>
              </p:ext>
            </p:extLst>
          </p:nvPr>
        </p:nvGraphicFramePr>
        <p:xfrm>
          <a:off x="168124" y="2369820"/>
          <a:ext cx="8842312" cy="2362200"/>
        </p:xfrm>
        <a:graphic>
          <a:graphicData uri="http://schemas.openxmlformats.org/drawingml/2006/table">
            <a:tbl>
              <a:tblPr firstRow="1" bandRow="1">
                <a:tableStyleId>{5C22544A-7EE6-4342-B048-85BDC9FD1C3A}</a:tableStyleId>
              </a:tblPr>
              <a:tblGrid>
                <a:gridCol w="1780749">
                  <a:extLst>
                    <a:ext uri="{9D8B030D-6E8A-4147-A177-3AD203B41FA5}">
                      <a16:colId xmlns:a16="http://schemas.microsoft.com/office/drawing/2014/main" val="2773106428"/>
                    </a:ext>
                  </a:extLst>
                </a:gridCol>
                <a:gridCol w="2798618">
                  <a:extLst>
                    <a:ext uri="{9D8B030D-6E8A-4147-A177-3AD203B41FA5}">
                      <a16:colId xmlns:a16="http://schemas.microsoft.com/office/drawing/2014/main" val="1231169834"/>
                    </a:ext>
                  </a:extLst>
                </a:gridCol>
                <a:gridCol w="2447636">
                  <a:extLst>
                    <a:ext uri="{9D8B030D-6E8A-4147-A177-3AD203B41FA5}">
                      <a16:colId xmlns:a16="http://schemas.microsoft.com/office/drawing/2014/main" val="3147215139"/>
                    </a:ext>
                  </a:extLst>
                </a:gridCol>
                <a:gridCol w="1815309">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Evap_Num_5x4_ST_3c_V2 (IMST_008)</a:t>
                      </a:r>
                    </a:p>
                  </a:txBody>
                  <a:tcPr anchor="ctr"/>
                </a:tc>
                <a:tc>
                  <a:txBody>
                    <a:bodyPr/>
                    <a:lstStyle/>
                    <a:p>
                      <a:pPr algn="ctr"/>
                      <a:r>
                        <a:rPr lang="en-US" sz="1600" dirty="0">
                          <a:solidFill>
                            <a:srgbClr val="A13034"/>
                          </a:solidFill>
                        </a:rPr>
                        <a:t>Evap_Exp_V2</a:t>
                      </a:r>
                    </a:p>
                    <a:p>
                      <a:pPr algn="ctr"/>
                      <a:r>
                        <a:rPr lang="en-US" sz="1600" dirty="0">
                          <a:solidFill>
                            <a:srgbClr val="A13034"/>
                          </a:solidFill>
                        </a:rPr>
                        <a:t>(IMST_002)</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8.14</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1.2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-3.8</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3.8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-0.05</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-1.4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600" dirty="0"/>
                        <a:t>COP_AUX</a:t>
                      </a:r>
                    </a:p>
                  </a:txBody>
                  <a:tcPr/>
                </a:tc>
                <a:tc>
                  <a:txBody>
                    <a:bodyPr/>
                    <a:lstStyle/>
                    <a:p>
                      <a:pPr algn="ctr"/>
                      <a:r>
                        <a:rPr lang="en-US" sz="1600" dirty="0"/>
                        <a:t>3.3</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21%</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17280" y="1506369"/>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Evap_Num_5x4_ST_3c_V2</a:t>
            </a:r>
            <a:r>
              <a:rPr lang="en-US" sz="1600" dirty="0"/>
              <a:t>) and </a:t>
            </a:r>
            <a:r>
              <a:rPr lang="en-US" sz="1600" dirty="0">
                <a:solidFill>
                  <a:srgbClr val="A13034"/>
                </a:solidFill>
              </a:rPr>
              <a:t>Evap_Exp_V2</a:t>
            </a:r>
            <a:r>
              <a:rPr lang="en-US" sz="1600" dirty="0"/>
              <a:t>.</a:t>
            </a:r>
          </a:p>
        </p:txBody>
      </p:sp>
      <p:sp>
        <p:nvSpPr>
          <p:cNvPr id="8" name="TextBox 7">
            <a:extLst>
              <a:ext uri="{FF2B5EF4-FFF2-40B4-BE49-F238E27FC236}">
                <a16:creationId xmlns:a16="http://schemas.microsoft.com/office/drawing/2014/main" id="{AF0D38BC-F067-4047-8FB5-9F5393F41B88}"/>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Staggered Evap.</a:t>
            </a:r>
          </a:p>
        </p:txBody>
      </p:sp>
    </p:spTree>
    <p:extLst>
      <p:ext uri="{BB962C8B-B14F-4D97-AF65-F5344CB8AC3E}">
        <p14:creationId xmlns:p14="http://schemas.microsoft.com/office/powerpoint/2010/main" val="26640755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77127" y="4282569"/>
            <a:ext cx="2838923" cy="452384"/>
            <a:chOff x="1049419" y="4495001"/>
            <a:chExt cx="2838923" cy="452384"/>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522199"/>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57257" y="4159697"/>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655159"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42</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same previous evaporator is used, but the tubes are in inline configuration:</a:t>
            </a:r>
          </a:p>
        </p:txBody>
      </p:sp>
      <p:sp>
        <p:nvSpPr>
          <p:cNvPr id="14" name="TextBox 13"/>
          <p:cNvSpPr txBox="1"/>
          <p:nvPr/>
        </p:nvSpPr>
        <p:spPr>
          <a:xfrm>
            <a:off x="-45964" y="5992401"/>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
        <p:nvSpPr>
          <p:cNvPr id="32" name="TextBox 31">
            <a:extLst>
              <a:ext uri="{FF2B5EF4-FFF2-40B4-BE49-F238E27FC236}">
                <a16:creationId xmlns:a16="http://schemas.microsoft.com/office/drawing/2014/main" id="{8A1812C2-22F1-4E08-8269-0754BDF05A15}"/>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Inline Evap.</a:t>
            </a:r>
          </a:p>
        </p:txBody>
      </p:sp>
      <p:pic>
        <p:nvPicPr>
          <p:cNvPr id="7" name="Picture 6">
            <a:extLst>
              <a:ext uri="{FF2B5EF4-FFF2-40B4-BE49-F238E27FC236}">
                <a16:creationId xmlns:a16="http://schemas.microsoft.com/office/drawing/2014/main" id="{118D5963-4EFA-4745-9161-1EEC44C02546}"/>
              </a:ext>
            </a:extLst>
          </p:cNvPr>
          <p:cNvPicPr>
            <a:picLocks noChangeAspect="1"/>
          </p:cNvPicPr>
          <p:nvPr/>
        </p:nvPicPr>
        <p:blipFill>
          <a:blip r:embed="rId5"/>
          <a:stretch>
            <a:fillRect/>
          </a:stretch>
        </p:blipFill>
        <p:spPr>
          <a:xfrm>
            <a:off x="2939193" y="1883384"/>
            <a:ext cx="3445844" cy="3053930"/>
          </a:xfrm>
          <a:prstGeom prst="rect">
            <a:avLst/>
          </a:prstGeom>
        </p:spPr>
      </p:pic>
      <p:grpSp>
        <p:nvGrpSpPr>
          <p:cNvPr id="17" name="Group 16">
            <a:extLst>
              <a:ext uri="{FF2B5EF4-FFF2-40B4-BE49-F238E27FC236}">
                <a16:creationId xmlns:a16="http://schemas.microsoft.com/office/drawing/2014/main" id="{CA1666D4-246A-4497-8E2A-723BD3D36008}"/>
              </a:ext>
            </a:extLst>
          </p:cNvPr>
          <p:cNvGrpSpPr/>
          <p:nvPr/>
        </p:nvGrpSpPr>
        <p:grpSpPr>
          <a:xfrm>
            <a:off x="5977103" y="3996916"/>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OD=9.52 mm</a:t>
              </a:r>
            </a:p>
            <a:p>
              <a:r>
                <a:rPr lang="es-ES" sz="1600" b="1" dirty="0">
                  <a:solidFill>
                    <a:srgbClr val="A13034"/>
                  </a:solidFill>
                </a:rPr>
                <a:t>ID=7.894 mm</a:t>
              </a:r>
            </a:p>
          </p:txBody>
        </p:sp>
      </p:grpSp>
      <p:sp>
        <p:nvSpPr>
          <p:cNvPr id="33" name="Rectangle 32">
            <a:extLst>
              <a:ext uri="{FF2B5EF4-FFF2-40B4-BE49-F238E27FC236}">
                <a16:creationId xmlns:a16="http://schemas.microsoft.com/office/drawing/2014/main" id="{AA90B9F8-2060-4ED7-BEA6-DA588EEA3CD6}"/>
              </a:ext>
            </a:extLst>
          </p:cNvPr>
          <p:cNvSpPr/>
          <p:nvPr/>
        </p:nvSpPr>
        <p:spPr>
          <a:xfrm>
            <a:off x="6968689" y="1104463"/>
            <a:ext cx="2079430" cy="7349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5x4_InLin_3c_V2</a:t>
            </a:r>
            <a:endParaRPr lang="en-US" dirty="0"/>
          </a:p>
        </p:txBody>
      </p:sp>
      <p:sp>
        <p:nvSpPr>
          <p:cNvPr id="35" name="Right Arrow 71">
            <a:extLst>
              <a:ext uri="{FF2B5EF4-FFF2-40B4-BE49-F238E27FC236}">
                <a16:creationId xmlns:a16="http://schemas.microsoft.com/office/drawing/2014/main" id="{1AA258F0-EE82-4D18-8F51-BB0898406563}"/>
              </a:ext>
            </a:extLst>
          </p:cNvPr>
          <p:cNvSpPr/>
          <p:nvPr/>
        </p:nvSpPr>
        <p:spPr>
          <a:xfrm>
            <a:off x="482967" y="2463018"/>
            <a:ext cx="1823912" cy="16462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Air</a:t>
            </a:r>
            <a:endParaRPr lang="en-US" sz="2800" dirty="0"/>
          </a:p>
        </p:txBody>
      </p:sp>
    </p:spTree>
    <p:extLst>
      <p:ext uri="{BB962C8B-B14F-4D97-AF65-F5344CB8AC3E}">
        <p14:creationId xmlns:p14="http://schemas.microsoft.com/office/powerpoint/2010/main" val="34422475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43</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9" name="TextBox 8"/>
          <p:cNvSpPr txBox="1"/>
          <p:nvPr/>
        </p:nvSpPr>
        <p:spPr>
          <a:xfrm>
            <a:off x="0" y="1219744"/>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Evap_Num_5x4_InLin_3c_V2</a:t>
            </a:r>
            <a:r>
              <a:rPr lang="en-US" sz="1600" dirty="0"/>
              <a:t>) and </a:t>
            </a:r>
            <a:r>
              <a:rPr lang="en-US" sz="1600" dirty="0">
                <a:solidFill>
                  <a:srgbClr val="A13034"/>
                </a:solidFill>
              </a:rPr>
              <a:t>Evap_Exp_V2</a:t>
            </a:r>
            <a:r>
              <a:rPr lang="en-US" sz="1600" dirty="0"/>
              <a:t>.</a:t>
            </a:r>
          </a:p>
        </p:txBody>
      </p:sp>
      <p:graphicFrame>
        <p:nvGraphicFramePr>
          <p:cNvPr id="3" name="Table 2"/>
          <p:cNvGraphicFramePr>
            <a:graphicFrameLocks noGrp="1"/>
          </p:cNvGraphicFramePr>
          <p:nvPr>
            <p:extLst>
              <p:ext uri="{D42A27DB-BD31-4B8C-83A1-F6EECF244321}">
                <p14:modId xmlns:p14="http://schemas.microsoft.com/office/powerpoint/2010/main" val="3551905995"/>
              </p:ext>
            </p:extLst>
          </p:nvPr>
        </p:nvGraphicFramePr>
        <p:xfrm>
          <a:off x="150844" y="2083195"/>
          <a:ext cx="8842312" cy="2362200"/>
        </p:xfrm>
        <a:graphic>
          <a:graphicData uri="http://schemas.openxmlformats.org/drawingml/2006/table">
            <a:tbl>
              <a:tblPr firstRow="1" bandRow="1">
                <a:tableStyleId>{5C22544A-7EE6-4342-B048-85BDC9FD1C3A}</a:tableStyleId>
              </a:tblPr>
              <a:tblGrid>
                <a:gridCol w="2130538">
                  <a:extLst>
                    <a:ext uri="{9D8B030D-6E8A-4147-A177-3AD203B41FA5}">
                      <a16:colId xmlns:a16="http://schemas.microsoft.com/office/drawing/2014/main" val="2773106428"/>
                    </a:ext>
                  </a:extLst>
                </a:gridCol>
                <a:gridCol w="3057236">
                  <a:extLst>
                    <a:ext uri="{9D8B030D-6E8A-4147-A177-3AD203B41FA5}">
                      <a16:colId xmlns:a16="http://schemas.microsoft.com/office/drawing/2014/main" val="1231169834"/>
                    </a:ext>
                  </a:extLst>
                </a:gridCol>
                <a:gridCol w="2355273">
                  <a:extLst>
                    <a:ext uri="{9D8B030D-6E8A-4147-A177-3AD203B41FA5}">
                      <a16:colId xmlns:a16="http://schemas.microsoft.com/office/drawing/2014/main" val="3147215139"/>
                    </a:ext>
                  </a:extLst>
                </a:gridCol>
                <a:gridCol w="1299265">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Evap_Num_5x4_InLin_3c_V2</a:t>
                      </a:r>
                    </a:p>
                    <a:p>
                      <a:pPr algn="ctr"/>
                      <a:r>
                        <a:rPr lang="en-US" sz="1600" dirty="0">
                          <a:solidFill>
                            <a:srgbClr val="A13034"/>
                          </a:solidFill>
                        </a:rPr>
                        <a:t>(IMST_026)</a:t>
                      </a:r>
                    </a:p>
                  </a:txBody>
                  <a:tcPr anchor="ctr"/>
                </a:tc>
                <a:tc>
                  <a:txBody>
                    <a:bodyPr/>
                    <a:lstStyle/>
                    <a:p>
                      <a:pPr algn="ctr"/>
                      <a:r>
                        <a:rPr lang="en-US" sz="1600" dirty="0">
                          <a:solidFill>
                            <a:srgbClr val="A13034"/>
                          </a:solidFill>
                        </a:rPr>
                        <a:t>Evap_Exp_V2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A13034"/>
                          </a:solidFill>
                        </a:rPr>
                        <a:t>(IMST_002)</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8.14</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1.2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-4</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3.6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-0.124</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-1.454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600" dirty="0"/>
                        <a:t>COP_AUX</a:t>
                      </a:r>
                    </a:p>
                  </a:txBody>
                  <a:tcPr/>
                </a:tc>
                <a:tc>
                  <a:txBody>
                    <a:bodyPr/>
                    <a:lstStyle/>
                    <a:p>
                      <a:pPr algn="ctr"/>
                      <a:r>
                        <a:rPr lang="en-US" sz="1600" dirty="0"/>
                        <a:t>3.3</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21%</a:t>
                      </a:r>
                    </a:p>
                  </a:txBody>
                  <a:tcPr anchor="ctr"/>
                </a:tc>
                <a:extLst>
                  <a:ext uri="{0D108BD9-81ED-4DB2-BD59-A6C34878D82A}">
                    <a16:rowId xmlns:a16="http://schemas.microsoft.com/office/drawing/2014/main" val="556528012"/>
                  </a:ext>
                </a:extLst>
              </a:tr>
            </a:tbl>
          </a:graphicData>
        </a:graphic>
      </p:graphicFrame>
      <p:sp>
        <p:nvSpPr>
          <p:cNvPr id="8" name="TextBox 7">
            <a:extLst>
              <a:ext uri="{FF2B5EF4-FFF2-40B4-BE49-F238E27FC236}">
                <a16:creationId xmlns:a16="http://schemas.microsoft.com/office/drawing/2014/main" id="{C2B5BCB2-1210-435C-B735-70FDF824E3D2}"/>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Inline Evap.</a:t>
            </a:r>
          </a:p>
        </p:txBody>
      </p:sp>
    </p:spTree>
    <p:extLst>
      <p:ext uri="{BB962C8B-B14F-4D97-AF65-F5344CB8AC3E}">
        <p14:creationId xmlns:p14="http://schemas.microsoft.com/office/powerpoint/2010/main" val="8290573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4495001"/>
            <a:ext cx="2838923" cy="452384"/>
            <a:chOff x="1049419" y="4495001"/>
            <a:chExt cx="2838923" cy="452384"/>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522199"/>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29549" y="4372129"/>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44</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In order to obtain better performance of the evaporator, we have proposed new configuration which comprises: 7.9 mm tubes + 9-circuits + Distributor :</a:t>
            </a:r>
          </a:p>
        </p:txBody>
      </p:sp>
      <p:sp>
        <p:nvSpPr>
          <p:cNvPr id="14" name="TextBox 13"/>
          <p:cNvSpPr txBox="1"/>
          <p:nvPr/>
        </p:nvSpPr>
        <p:spPr>
          <a:xfrm>
            <a:off x="-45964" y="5951097"/>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sp>
        <p:nvSpPr>
          <p:cNvPr id="8" name="TextBox 7"/>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pic>
        <p:nvPicPr>
          <p:cNvPr id="7" name="Picture 6">
            <a:extLst>
              <a:ext uri="{FF2B5EF4-FFF2-40B4-BE49-F238E27FC236}">
                <a16:creationId xmlns:a16="http://schemas.microsoft.com/office/drawing/2014/main" id="{FEE16903-4327-4A2B-9688-13FC2B4FA0E7}"/>
              </a:ext>
            </a:extLst>
          </p:cNvPr>
          <p:cNvPicPr>
            <a:picLocks noChangeAspect="1"/>
          </p:cNvPicPr>
          <p:nvPr/>
        </p:nvPicPr>
        <p:blipFill>
          <a:blip r:embed="rId5"/>
          <a:stretch>
            <a:fillRect/>
          </a:stretch>
        </p:blipFill>
        <p:spPr>
          <a:xfrm>
            <a:off x="2882764" y="1526075"/>
            <a:ext cx="3636542" cy="3667735"/>
          </a:xfrm>
          <a:prstGeom prst="rect">
            <a:avLst/>
          </a:prstGeom>
        </p:spPr>
      </p:pic>
      <p:grpSp>
        <p:nvGrpSpPr>
          <p:cNvPr id="17" name="Group 16">
            <a:extLst>
              <a:ext uri="{FF2B5EF4-FFF2-40B4-BE49-F238E27FC236}">
                <a16:creationId xmlns:a16="http://schemas.microsoft.com/office/drawing/2014/main" id="{CA1666D4-246A-4497-8E2A-723BD3D36008}"/>
              </a:ext>
            </a:extLst>
          </p:cNvPr>
          <p:cNvGrpSpPr/>
          <p:nvPr/>
        </p:nvGrpSpPr>
        <p:grpSpPr>
          <a:xfrm>
            <a:off x="6110727" y="4238691"/>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OD=7.92 mm</a:t>
              </a:r>
            </a:p>
            <a:p>
              <a:r>
                <a:rPr lang="es-ES" sz="1600" b="1" dirty="0">
                  <a:solidFill>
                    <a:srgbClr val="A13034"/>
                  </a:solidFill>
                </a:rPr>
                <a:t>ID=6.294 mm</a:t>
              </a:r>
            </a:p>
          </p:txBody>
        </p:sp>
      </p:grpSp>
      <p:sp>
        <p:nvSpPr>
          <p:cNvPr id="32" name="Rectangle 31">
            <a:extLst>
              <a:ext uri="{FF2B5EF4-FFF2-40B4-BE49-F238E27FC236}">
                <a16:creationId xmlns:a16="http://schemas.microsoft.com/office/drawing/2014/main" id="{D57837DE-D7A9-4857-8E5E-A10E98AB7A82}"/>
              </a:ext>
            </a:extLst>
          </p:cNvPr>
          <p:cNvSpPr/>
          <p:nvPr/>
        </p:nvSpPr>
        <p:spPr>
          <a:xfrm>
            <a:off x="7037502" y="1584809"/>
            <a:ext cx="1854261" cy="828637"/>
          </a:xfrm>
          <a:prstGeom prst="rect">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5x4_ST_9c_V4</a:t>
            </a:r>
            <a:endParaRPr lang="en-US" dirty="0"/>
          </a:p>
        </p:txBody>
      </p:sp>
      <p:sp>
        <p:nvSpPr>
          <p:cNvPr id="33" name="Right Arrow 71">
            <a:extLst>
              <a:ext uri="{FF2B5EF4-FFF2-40B4-BE49-F238E27FC236}">
                <a16:creationId xmlns:a16="http://schemas.microsoft.com/office/drawing/2014/main" id="{BADA4B22-F03A-4C1C-AA55-D968BD540CFE}"/>
              </a:ext>
            </a:extLst>
          </p:cNvPr>
          <p:cNvSpPr/>
          <p:nvPr/>
        </p:nvSpPr>
        <p:spPr>
          <a:xfrm>
            <a:off x="482967" y="2463018"/>
            <a:ext cx="1823912" cy="16462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Air</a:t>
            </a:r>
            <a:endParaRPr lang="en-US" sz="2800" dirty="0"/>
          </a:p>
        </p:txBody>
      </p:sp>
    </p:spTree>
    <p:extLst>
      <p:ext uri="{BB962C8B-B14F-4D97-AF65-F5344CB8AC3E}">
        <p14:creationId xmlns:p14="http://schemas.microsoft.com/office/powerpoint/2010/main" val="26154464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45</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374956587"/>
              </p:ext>
            </p:extLst>
          </p:nvPr>
        </p:nvGraphicFramePr>
        <p:xfrm>
          <a:off x="111855" y="2097046"/>
          <a:ext cx="8842312" cy="2362200"/>
        </p:xfrm>
        <a:graphic>
          <a:graphicData uri="http://schemas.openxmlformats.org/drawingml/2006/table">
            <a:tbl>
              <a:tblPr firstRow="1" bandRow="1">
                <a:tableStyleId>{5C22544A-7EE6-4342-B048-85BDC9FD1C3A}</a:tableStyleId>
              </a:tblPr>
              <a:tblGrid>
                <a:gridCol w="2058690">
                  <a:extLst>
                    <a:ext uri="{9D8B030D-6E8A-4147-A177-3AD203B41FA5}">
                      <a16:colId xmlns:a16="http://schemas.microsoft.com/office/drawing/2014/main" val="2773106428"/>
                    </a:ext>
                  </a:extLst>
                </a:gridCol>
                <a:gridCol w="3251200">
                  <a:extLst>
                    <a:ext uri="{9D8B030D-6E8A-4147-A177-3AD203B41FA5}">
                      <a16:colId xmlns:a16="http://schemas.microsoft.com/office/drawing/2014/main" val="1231169834"/>
                    </a:ext>
                  </a:extLst>
                </a:gridCol>
                <a:gridCol w="2013528">
                  <a:extLst>
                    <a:ext uri="{9D8B030D-6E8A-4147-A177-3AD203B41FA5}">
                      <a16:colId xmlns:a16="http://schemas.microsoft.com/office/drawing/2014/main" val="3147215139"/>
                    </a:ext>
                  </a:extLst>
                </a:gridCol>
                <a:gridCol w="1518894">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Evap_Num_5x4_ST_9c_V4</a:t>
                      </a:r>
                    </a:p>
                    <a:p>
                      <a:pPr algn="ctr"/>
                      <a:r>
                        <a:rPr lang="en-US" sz="1600" dirty="0">
                          <a:solidFill>
                            <a:srgbClr val="A13034"/>
                          </a:solidFill>
                        </a:rPr>
                        <a:t>(IMST_020)</a:t>
                      </a:r>
                    </a:p>
                  </a:txBody>
                  <a:tcPr anchor="ctr"/>
                </a:tc>
                <a:tc>
                  <a:txBody>
                    <a:bodyPr/>
                    <a:lstStyle/>
                    <a:p>
                      <a:pPr algn="ctr"/>
                      <a:r>
                        <a:rPr lang="en-US" sz="1600" dirty="0">
                          <a:solidFill>
                            <a:srgbClr val="A13034"/>
                          </a:solidFill>
                        </a:rPr>
                        <a:t>Evap_Exp_V2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A13034"/>
                          </a:solidFill>
                        </a:rPr>
                        <a:t>(IMST_002)</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9.15</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2.21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-4.8</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2.8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-1.1</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-2.43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600" dirty="0"/>
                        <a:t>COP_AUX</a:t>
                      </a:r>
                    </a:p>
                  </a:txBody>
                  <a:tcPr/>
                </a:tc>
                <a:tc>
                  <a:txBody>
                    <a:bodyPr/>
                    <a:lstStyle/>
                    <a:p>
                      <a:pPr algn="ctr"/>
                      <a:r>
                        <a:rPr lang="en-US" sz="1600" dirty="0"/>
                        <a:t>3.6</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32%</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23190" y="13458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Evap_Num_5x4_ST_9c_V4</a:t>
            </a:r>
            <a:r>
              <a:rPr lang="en-US" sz="1600" dirty="0"/>
              <a:t>) and </a:t>
            </a:r>
            <a:r>
              <a:rPr lang="en-US" sz="1600" dirty="0">
                <a:solidFill>
                  <a:srgbClr val="A13034"/>
                </a:solidFill>
              </a:rPr>
              <a:t>Evap_Exp_V2</a:t>
            </a:r>
            <a:r>
              <a:rPr lang="en-US" sz="1600" dirty="0"/>
              <a:t>.</a:t>
            </a:r>
          </a:p>
        </p:txBody>
      </p:sp>
      <p:sp>
        <p:nvSpPr>
          <p:cNvPr id="8" name="TextBox 7">
            <a:extLst>
              <a:ext uri="{FF2B5EF4-FFF2-40B4-BE49-F238E27FC236}">
                <a16:creationId xmlns:a16="http://schemas.microsoft.com/office/drawing/2014/main" id="{8A2947A9-47AA-4980-B883-49314ED4B92B}"/>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spTree>
    <p:extLst>
      <p:ext uri="{BB962C8B-B14F-4D97-AF65-F5344CB8AC3E}">
        <p14:creationId xmlns:p14="http://schemas.microsoft.com/office/powerpoint/2010/main" val="1570474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46</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a:extLst>
              <a:ext uri="{FF2B5EF4-FFF2-40B4-BE49-F238E27FC236}">
                <a16:creationId xmlns:a16="http://schemas.microsoft.com/office/drawing/2014/main" id="{E1ED8D0A-791B-4342-A081-147F9778075A}"/>
              </a:ext>
            </a:extLst>
          </p:cNvPr>
          <p:cNvSpPr txBox="1"/>
          <p:nvPr/>
        </p:nvSpPr>
        <p:spPr>
          <a:xfrm>
            <a:off x="0" y="771798"/>
            <a:ext cx="9144000"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Furthermore, it is expected that the modified system has a </a:t>
            </a:r>
            <a:r>
              <a:rPr lang="en-US" sz="1600" b="1" dirty="0">
                <a:solidFill>
                  <a:srgbClr val="A13034"/>
                </a:solidFill>
              </a:rPr>
              <a:t>7.4 K</a:t>
            </a:r>
            <a:r>
              <a:rPr lang="en-US" sz="1600" dirty="0"/>
              <a:t> of subcooling, as shown in the next figure.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Also, the refrigerant-side pressured drop in the new evaporator significantly decreased by </a:t>
            </a:r>
            <a:r>
              <a:rPr lang="en-US" sz="1600" b="1" dirty="0">
                <a:solidFill>
                  <a:srgbClr val="A13034"/>
                </a:solidFill>
              </a:rPr>
              <a:t>43 kPa</a:t>
            </a:r>
            <a:r>
              <a:rPr lang="en-US" sz="1600" dirty="0"/>
              <a:t>, compared to the Evap_Exp_V2.</a:t>
            </a:r>
          </a:p>
        </p:txBody>
      </p:sp>
      <p:pic>
        <p:nvPicPr>
          <p:cNvPr id="4" name="Picture 3" descr="A screenshot of a social media post&#10;&#10;Description generated with very high confidence">
            <a:extLst>
              <a:ext uri="{FF2B5EF4-FFF2-40B4-BE49-F238E27FC236}">
                <a16:creationId xmlns:a16="http://schemas.microsoft.com/office/drawing/2014/main" id="{18DBAE58-55FE-4CE2-A259-195CE44F5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53" y="2095237"/>
            <a:ext cx="7753148" cy="4120030"/>
          </a:xfrm>
          <a:prstGeom prst="rect">
            <a:avLst/>
          </a:prstGeom>
        </p:spPr>
      </p:pic>
      <p:sp>
        <p:nvSpPr>
          <p:cNvPr id="9" name="TextBox 8">
            <a:extLst>
              <a:ext uri="{FF2B5EF4-FFF2-40B4-BE49-F238E27FC236}">
                <a16:creationId xmlns:a16="http://schemas.microsoft.com/office/drawing/2014/main" id="{DF8F480D-9773-432B-814E-661A809F7818}"/>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spTree>
    <p:extLst>
      <p:ext uri="{BB962C8B-B14F-4D97-AF65-F5344CB8AC3E}">
        <p14:creationId xmlns:p14="http://schemas.microsoft.com/office/powerpoint/2010/main" val="29727405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4411877"/>
            <a:ext cx="2838923" cy="452384"/>
            <a:chOff x="1049419" y="4495001"/>
            <a:chExt cx="2838923" cy="452384"/>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522199"/>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11077" y="4289005"/>
            <a:ext cx="2237066" cy="1118518"/>
            <a:chOff x="3027953" y="4372129"/>
            <a:chExt cx="2237066"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027953"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027953" y="5248028"/>
              <a:ext cx="860388"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4" name="TextBox 13"/>
          <p:cNvSpPr txBox="1"/>
          <p:nvPr/>
        </p:nvSpPr>
        <p:spPr>
          <a:xfrm>
            <a:off x="-45964" y="5951097"/>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sp>
        <p:nvSpPr>
          <p:cNvPr id="8" name="TextBox 7"/>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Inline Evap.</a:t>
            </a:r>
          </a:p>
        </p:txBody>
      </p:sp>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
        <p:nvSpPr>
          <p:cNvPr id="32" name="Rectangle 31">
            <a:extLst>
              <a:ext uri="{FF2B5EF4-FFF2-40B4-BE49-F238E27FC236}">
                <a16:creationId xmlns:a16="http://schemas.microsoft.com/office/drawing/2014/main" id="{D57837DE-D7A9-4857-8E5E-A10E98AB7A82}"/>
              </a:ext>
            </a:extLst>
          </p:cNvPr>
          <p:cNvSpPr/>
          <p:nvPr/>
        </p:nvSpPr>
        <p:spPr>
          <a:xfrm>
            <a:off x="7050503" y="1308143"/>
            <a:ext cx="1971198" cy="828637"/>
          </a:xfrm>
          <a:prstGeom prst="rect">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5x4_InLin_9c_V4</a:t>
            </a:r>
            <a:endParaRPr lang="en-US" dirty="0"/>
          </a:p>
        </p:txBody>
      </p:sp>
      <p:sp>
        <p:nvSpPr>
          <p:cNvPr id="33" name="Right Arrow 71">
            <a:extLst>
              <a:ext uri="{FF2B5EF4-FFF2-40B4-BE49-F238E27FC236}">
                <a16:creationId xmlns:a16="http://schemas.microsoft.com/office/drawing/2014/main" id="{BADA4B22-F03A-4C1C-AA55-D968BD540CFE}"/>
              </a:ext>
            </a:extLst>
          </p:cNvPr>
          <p:cNvSpPr/>
          <p:nvPr/>
        </p:nvSpPr>
        <p:spPr>
          <a:xfrm>
            <a:off x="482967" y="2463018"/>
            <a:ext cx="1823912" cy="16462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Air</a:t>
            </a:r>
            <a:endParaRPr lang="en-US" sz="2800" dirty="0"/>
          </a:p>
        </p:txBody>
      </p:sp>
      <p:sp>
        <p:nvSpPr>
          <p:cNvPr id="35" name="TextBox 34">
            <a:extLst>
              <a:ext uri="{FF2B5EF4-FFF2-40B4-BE49-F238E27FC236}">
                <a16:creationId xmlns:a16="http://schemas.microsoft.com/office/drawing/2014/main" id="{3B5AB3D7-79EA-4EB2-9E2B-7D7FBB57B6E4}"/>
              </a:ext>
            </a:extLst>
          </p:cNvPr>
          <p:cNvSpPr txBox="1"/>
          <p:nvPr/>
        </p:nvSpPr>
        <p:spPr>
          <a:xfrm>
            <a:off x="0" y="653143"/>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same previous evaporator is used but the tubes are in inline configuration:</a:t>
            </a:r>
          </a:p>
        </p:txBody>
      </p:sp>
      <p:pic>
        <p:nvPicPr>
          <p:cNvPr id="3" name="Picture 2">
            <a:extLst>
              <a:ext uri="{FF2B5EF4-FFF2-40B4-BE49-F238E27FC236}">
                <a16:creationId xmlns:a16="http://schemas.microsoft.com/office/drawing/2014/main" id="{9DD81372-4B9B-4A95-A0F0-646B4C8D0DE6}"/>
              </a:ext>
            </a:extLst>
          </p:cNvPr>
          <p:cNvPicPr>
            <a:picLocks noChangeAspect="1"/>
          </p:cNvPicPr>
          <p:nvPr/>
        </p:nvPicPr>
        <p:blipFill>
          <a:blip r:embed="rId5"/>
          <a:stretch>
            <a:fillRect/>
          </a:stretch>
        </p:blipFill>
        <p:spPr>
          <a:xfrm>
            <a:off x="2877715" y="1797333"/>
            <a:ext cx="3743454" cy="3310186"/>
          </a:xfrm>
          <a:prstGeom prst="rect">
            <a:avLst/>
          </a:prstGeom>
        </p:spPr>
      </p:pic>
      <p:grpSp>
        <p:nvGrpSpPr>
          <p:cNvPr id="17" name="Group 16">
            <a:extLst>
              <a:ext uri="{FF2B5EF4-FFF2-40B4-BE49-F238E27FC236}">
                <a16:creationId xmlns:a16="http://schemas.microsoft.com/office/drawing/2014/main" id="{CA1666D4-246A-4497-8E2A-723BD3D36008}"/>
              </a:ext>
            </a:extLst>
          </p:cNvPr>
          <p:cNvGrpSpPr/>
          <p:nvPr/>
        </p:nvGrpSpPr>
        <p:grpSpPr>
          <a:xfrm>
            <a:off x="6199200" y="4165453"/>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OD=7.92 mm</a:t>
              </a:r>
            </a:p>
            <a:p>
              <a:r>
                <a:rPr lang="es-ES" sz="1600" b="1" dirty="0">
                  <a:solidFill>
                    <a:srgbClr val="A13034"/>
                  </a:solidFill>
                </a:rPr>
                <a:t>ID=6.294 mm</a:t>
              </a:r>
            </a:p>
          </p:txBody>
        </p:sp>
      </p:grpSp>
    </p:spTree>
    <p:extLst>
      <p:ext uri="{BB962C8B-B14F-4D97-AF65-F5344CB8AC3E}">
        <p14:creationId xmlns:p14="http://schemas.microsoft.com/office/powerpoint/2010/main" val="4012136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48</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197616944"/>
              </p:ext>
            </p:extLst>
          </p:nvPr>
        </p:nvGraphicFramePr>
        <p:xfrm>
          <a:off x="111855" y="2097046"/>
          <a:ext cx="8842312" cy="2362200"/>
        </p:xfrm>
        <a:graphic>
          <a:graphicData uri="http://schemas.openxmlformats.org/drawingml/2006/table">
            <a:tbl>
              <a:tblPr firstRow="1" bandRow="1">
                <a:tableStyleId>{5C22544A-7EE6-4342-B048-85BDC9FD1C3A}</a:tableStyleId>
              </a:tblPr>
              <a:tblGrid>
                <a:gridCol w="2317309">
                  <a:extLst>
                    <a:ext uri="{9D8B030D-6E8A-4147-A177-3AD203B41FA5}">
                      <a16:colId xmlns:a16="http://schemas.microsoft.com/office/drawing/2014/main" val="2773106428"/>
                    </a:ext>
                  </a:extLst>
                </a:gridCol>
                <a:gridCol w="3121891">
                  <a:extLst>
                    <a:ext uri="{9D8B030D-6E8A-4147-A177-3AD203B41FA5}">
                      <a16:colId xmlns:a16="http://schemas.microsoft.com/office/drawing/2014/main" val="1231169834"/>
                    </a:ext>
                  </a:extLst>
                </a:gridCol>
                <a:gridCol w="2124363">
                  <a:extLst>
                    <a:ext uri="{9D8B030D-6E8A-4147-A177-3AD203B41FA5}">
                      <a16:colId xmlns:a16="http://schemas.microsoft.com/office/drawing/2014/main" val="3147215139"/>
                    </a:ext>
                  </a:extLst>
                </a:gridCol>
                <a:gridCol w="1278749">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207773">
                <a:tc>
                  <a:txBody>
                    <a:bodyPr/>
                    <a:lstStyle/>
                    <a:p>
                      <a:endParaRPr lang="en-US" sz="1600" dirty="0"/>
                    </a:p>
                  </a:txBody>
                  <a:tcPr/>
                </a:tc>
                <a:tc>
                  <a:txBody>
                    <a:bodyPr/>
                    <a:lstStyle/>
                    <a:p>
                      <a:pPr algn="ctr"/>
                      <a:r>
                        <a:rPr lang="en-US" sz="1600" dirty="0">
                          <a:solidFill>
                            <a:srgbClr val="A13034"/>
                          </a:solidFill>
                        </a:rPr>
                        <a:t>Evap_Num_5x4_InLin_9c_V4</a:t>
                      </a:r>
                    </a:p>
                    <a:p>
                      <a:pPr algn="ctr"/>
                      <a:r>
                        <a:rPr lang="en-US" sz="1600" dirty="0">
                          <a:solidFill>
                            <a:srgbClr val="A13034"/>
                          </a:solidFill>
                        </a:rPr>
                        <a:t>(IMST_027)</a:t>
                      </a:r>
                    </a:p>
                  </a:txBody>
                  <a:tcPr anchor="ctr"/>
                </a:tc>
                <a:tc>
                  <a:txBody>
                    <a:bodyPr/>
                    <a:lstStyle/>
                    <a:p>
                      <a:pPr algn="ctr"/>
                      <a:r>
                        <a:rPr lang="en-US" sz="1600" dirty="0">
                          <a:solidFill>
                            <a:srgbClr val="A13034"/>
                          </a:solidFill>
                        </a:rPr>
                        <a:t>Evap_Exp_V2</a:t>
                      </a:r>
                    </a:p>
                    <a:p>
                      <a:pPr algn="ctr"/>
                      <a:r>
                        <a:rPr lang="en-US" sz="1600" dirty="0">
                          <a:solidFill>
                            <a:srgbClr val="A13034"/>
                          </a:solidFill>
                        </a:rPr>
                        <a:t>(IMST_002)</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9.1</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2.16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-5</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2.6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-1</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-2.33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600" dirty="0"/>
                        <a:t>COP_AUX</a:t>
                      </a:r>
                    </a:p>
                  </a:txBody>
                  <a:tcPr/>
                </a:tc>
                <a:tc>
                  <a:txBody>
                    <a:bodyPr/>
                    <a:lstStyle/>
                    <a:p>
                      <a:pPr algn="ctr"/>
                      <a:r>
                        <a:rPr lang="en-US" sz="1600" dirty="0"/>
                        <a:t>3.55</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30%</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23190" y="13458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Evap_Num_5x4_InLin_9c_V4</a:t>
            </a:r>
            <a:r>
              <a:rPr lang="en-US" sz="1600" dirty="0"/>
              <a:t>) and </a:t>
            </a:r>
            <a:r>
              <a:rPr lang="en-US" sz="1600" dirty="0">
                <a:solidFill>
                  <a:srgbClr val="A13034"/>
                </a:solidFill>
              </a:rPr>
              <a:t>Evap_Exp_V2</a:t>
            </a:r>
            <a:r>
              <a:rPr lang="en-US" sz="1600" dirty="0"/>
              <a:t>.</a:t>
            </a:r>
          </a:p>
        </p:txBody>
      </p:sp>
      <p:sp>
        <p:nvSpPr>
          <p:cNvPr id="10" name="TextBox 9">
            <a:extLst>
              <a:ext uri="{FF2B5EF4-FFF2-40B4-BE49-F238E27FC236}">
                <a16:creationId xmlns:a16="http://schemas.microsoft.com/office/drawing/2014/main" id="{798D0940-993E-4F10-9829-43503E197872}"/>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Inline Evap.</a:t>
            </a:r>
          </a:p>
        </p:txBody>
      </p:sp>
    </p:spTree>
    <p:extLst>
      <p:ext uri="{BB962C8B-B14F-4D97-AF65-F5344CB8AC3E}">
        <p14:creationId xmlns:p14="http://schemas.microsoft.com/office/powerpoint/2010/main" val="16126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49</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0" name="TextBox 9">
            <a:extLst>
              <a:ext uri="{FF2B5EF4-FFF2-40B4-BE49-F238E27FC236}">
                <a16:creationId xmlns:a16="http://schemas.microsoft.com/office/drawing/2014/main" id="{8394DF32-63A9-4745-B948-90D4E454E6B8}"/>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Inline Evap.</a:t>
            </a:r>
          </a:p>
        </p:txBody>
      </p:sp>
      <p:pic>
        <p:nvPicPr>
          <p:cNvPr id="6" name="Picture 5" descr="A screenshot of a social media post&#10;&#10;Description generated with very high confidence">
            <a:extLst>
              <a:ext uri="{FF2B5EF4-FFF2-40B4-BE49-F238E27FC236}">
                <a16:creationId xmlns:a16="http://schemas.microsoft.com/office/drawing/2014/main" id="{FA56FD87-AC47-4053-9631-D80337433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666" y="2219053"/>
            <a:ext cx="7112843" cy="4059608"/>
          </a:xfrm>
          <a:prstGeom prst="rect">
            <a:avLst/>
          </a:prstGeom>
        </p:spPr>
      </p:pic>
      <p:sp>
        <p:nvSpPr>
          <p:cNvPr id="9" name="TextBox 8">
            <a:extLst>
              <a:ext uri="{FF2B5EF4-FFF2-40B4-BE49-F238E27FC236}">
                <a16:creationId xmlns:a16="http://schemas.microsoft.com/office/drawing/2014/main" id="{2D8E8DAF-5039-4863-9122-57F16427D0E7}"/>
              </a:ext>
            </a:extLst>
          </p:cNvPr>
          <p:cNvSpPr txBox="1"/>
          <p:nvPr/>
        </p:nvSpPr>
        <p:spPr>
          <a:xfrm>
            <a:off x="0" y="771798"/>
            <a:ext cx="9144000"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Furthermore, it is expected that the modified system has a </a:t>
            </a:r>
            <a:r>
              <a:rPr lang="en-US" sz="1600" b="1" dirty="0">
                <a:solidFill>
                  <a:srgbClr val="A13034"/>
                </a:solidFill>
              </a:rPr>
              <a:t>7.3 K</a:t>
            </a:r>
            <a:r>
              <a:rPr lang="en-US" sz="1600" dirty="0"/>
              <a:t> of subcooling, as shown in the next figure.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Also, the refrigerant-side pressured drop in the new evaporator significantly decreased by </a:t>
            </a:r>
            <a:r>
              <a:rPr lang="en-US" sz="1600" b="1" dirty="0">
                <a:solidFill>
                  <a:srgbClr val="A13034"/>
                </a:solidFill>
              </a:rPr>
              <a:t>43 kPa</a:t>
            </a:r>
            <a:r>
              <a:rPr lang="en-US" sz="1600" dirty="0"/>
              <a:t>, compared to the Evap_Exp_V2.</a:t>
            </a:r>
          </a:p>
        </p:txBody>
      </p:sp>
    </p:spTree>
    <p:extLst>
      <p:ext uri="{BB962C8B-B14F-4D97-AF65-F5344CB8AC3E}">
        <p14:creationId xmlns:p14="http://schemas.microsoft.com/office/powerpoint/2010/main" val="37412439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196839" y="2225363"/>
            <a:ext cx="6699557" cy="1169551"/>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E</a:t>
            </a:r>
            <a:r>
              <a:rPr lang="en-US" sz="3000" dirty="0">
                <a:solidFill>
                  <a:schemeClr val="bg1"/>
                </a:solidFill>
              </a:rPr>
              <a:t>xperimental Data Analysis</a:t>
            </a:r>
          </a:p>
          <a:p>
            <a:pPr defTabSz="457200" eaLnBrk="0" fontAlgn="base" hangingPunct="0">
              <a:spcBef>
                <a:spcPct val="0"/>
              </a:spcBef>
              <a:spcAft>
                <a:spcPct val="0"/>
              </a:spcAft>
            </a:pPr>
            <a:endParaRPr lang="en-US" sz="3000" dirty="0">
              <a:solidFill>
                <a:schemeClr val="bg1"/>
              </a:solidFill>
            </a:endParaRPr>
          </a:p>
        </p:txBody>
      </p:sp>
      <p:grpSp>
        <p:nvGrpSpPr>
          <p:cNvPr id="8" name="Group 7">
            <a:extLst>
              <a:ext uri="{FF2B5EF4-FFF2-40B4-BE49-F238E27FC236}">
                <a16:creationId xmlns:a16="http://schemas.microsoft.com/office/drawing/2014/main" id="{DFB965BD-2356-4AE6-B75F-9A07E6144471}"/>
              </a:ext>
            </a:extLst>
          </p:cNvPr>
          <p:cNvGrpSpPr/>
          <p:nvPr/>
        </p:nvGrpSpPr>
        <p:grpSpPr>
          <a:xfrm>
            <a:off x="1222410" y="2876340"/>
            <a:ext cx="6776184" cy="2583598"/>
            <a:chOff x="1222410" y="2876340"/>
            <a:chExt cx="6776184" cy="2583598"/>
          </a:xfrm>
        </p:grpSpPr>
        <p:cxnSp>
          <p:nvCxnSpPr>
            <p:cNvPr id="9" name="Straight Connector 8">
              <a:extLst>
                <a:ext uri="{FF2B5EF4-FFF2-40B4-BE49-F238E27FC236}">
                  <a16:creationId xmlns:a16="http://schemas.microsoft.com/office/drawing/2014/main" id="{4CD2A5E6-3CF6-4B1D-A45C-6449BFB615A8}"/>
                </a:ext>
              </a:extLst>
            </p:cNvPr>
            <p:cNvCxnSpPr/>
            <p:nvPr/>
          </p:nvCxnSpPr>
          <p:spPr>
            <a:xfrm>
              <a:off x="1232034" y="2876340"/>
              <a:ext cx="0" cy="2398932"/>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A272C206-2383-45EA-813F-B7C517C3D1DD}"/>
                </a:ext>
              </a:extLst>
            </p:cNvPr>
            <p:cNvCxnSpPr/>
            <p:nvPr/>
          </p:nvCxnSpPr>
          <p:spPr>
            <a:xfrm>
              <a:off x="1232034" y="3940379"/>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BB79EC1A-7A35-47E2-AE2D-44EA58E62930}"/>
                </a:ext>
              </a:extLst>
            </p:cNvPr>
            <p:cNvCxnSpPr/>
            <p:nvPr/>
          </p:nvCxnSpPr>
          <p:spPr>
            <a:xfrm>
              <a:off x="1241049" y="4605566"/>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D0C131E3-B3A2-4779-8B21-07588808610A}"/>
                </a:ext>
              </a:extLst>
            </p:cNvPr>
            <p:cNvCxnSpPr/>
            <p:nvPr/>
          </p:nvCxnSpPr>
          <p:spPr>
            <a:xfrm>
              <a:off x="1222410" y="5275272"/>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sp>
          <p:nvSpPr>
            <p:cNvPr id="13" name="TextBox 12">
              <a:extLst>
                <a:ext uri="{FF2B5EF4-FFF2-40B4-BE49-F238E27FC236}">
                  <a16:creationId xmlns:a16="http://schemas.microsoft.com/office/drawing/2014/main" id="{14E26BA1-FECE-4237-855D-D4207E0A8360}"/>
                </a:ext>
              </a:extLst>
            </p:cNvPr>
            <p:cNvSpPr txBox="1"/>
            <p:nvPr/>
          </p:nvSpPr>
          <p:spPr>
            <a:xfrm>
              <a:off x="2415939" y="3755713"/>
              <a:ext cx="5582655" cy="369332"/>
            </a:xfrm>
            <a:prstGeom prst="rect">
              <a:avLst/>
            </a:prstGeom>
            <a:noFill/>
            <a:ln w="38100">
              <a:solidFill>
                <a:srgbClr val="0070C0"/>
              </a:solidFill>
            </a:ln>
          </p:spPr>
          <p:txBody>
            <a:bodyPr wrap="square" rtlCol="0">
              <a:spAutoFit/>
            </a:bodyPr>
            <a:lstStyle/>
            <a:p>
              <a:r>
                <a:rPr lang="en-US" b="1" dirty="0"/>
                <a:t>Experimental Test Matrix</a:t>
              </a:r>
            </a:p>
          </p:txBody>
        </p:sp>
        <p:sp>
          <p:nvSpPr>
            <p:cNvPr id="19" name="TextBox 18">
              <a:extLst>
                <a:ext uri="{FF2B5EF4-FFF2-40B4-BE49-F238E27FC236}">
                  <a16:creationId xmlns:a16="http://schemas.microsoft.com/office/drawing/2014/main" id="{00D00F1D-98B4-4394-878C-6C15AF56376F}"/>
                </a:ext>
              </a:extLst>
            </p:cNvPr>
            <p:cNvSpPr txBox="1"/>
            <p:nvPr/>
          </p:nvSpPr>
          <p:spPr>
            <a:xfrm>
              <a:off x="2413726" y="4420900"/>
              <a:ext cx="5584868" cy="369332"/>
            </a:xfrm>
            <a:prstGeom prst="rect">
              <a:avLst/>
            </a:prstGeom>
            <a:noFill/>
            <a:ln w="38100">
              <a:solidFill>
                <a:srgbClr val="0070C0"/>
              </a:solidFill>
            </a:ln>
          </p:spPr>
          <p:txBody>
            <a:bodyPr wrap="square" rtlCol="0">
              <a:spAutoFit/>
            </a:bodyPr>
            <a:lstStyle/>
            <a:p>
              <a:r>
                <a:rPr lang="en-US" b="1" dirty="0"/>
                <a:t>Product Temperature Analysis</a:t>
              </a:r>
            </a:p>
          </p:txBody>
        </p:sp>
        <p:sp>
          <p:nvSpPr>
            <p:cNvPr id="20" name="TextBox 19">
              <a:extLst>
                <a:ext uri="{FF2B5EF4-FFF2-40B4-BE49-F238E27FC236}">
                  <a16:creationId xmlns:a16="http://schemas.microsoft.com/office/drawing/2014/main" id="{049EFC13-FA3B-4458-B838-09FCBA3F8D16}"/>
                </a:ext>
              </a:extLst>
            </p:cNvPr>
            <p:cNvSpPr txBox="1"/>
            <p:nvPr/>
          </p:nvSpPr>
          <p:spPr>
            <a:xfrm>
              <a:off x="2396692" y="5090606"/>
              <a:ext cx="5601902" cy="369332"/>
            </a:xfrm>
            <a:prstGeom prst="rect">
              <a:avLst/>
            </a:prstGeom>
            <a:noFill/>
            <a:ln w="38100">
              <a:solidFill>
                <a:srgbClr val="0070C0"/>
              </a:solidFill>
            </a:ln>
          </p:spPr>
          <p:txBody>
            <a:bodyPr wrap="square" rtlCol="0">
              <a:spAutoFit/>
            </a:bodyPr>
            <a:lstStyle/>
            <a:p>
              <a:r>
                <a:rPr lang="en-US" b="1" dirty="0"/>
                <a:t>Uncertainty Analysis of the Condenser Capacity</a:t>
              </a:r>
            </a:p>
          </p:txBody>
        </p:sp>
      </p:grpSp>
    </p:spTree>
    <p:extLst>
      <p:ext uri="{BB962C8B-B14F-4D97-AF65-F5344CB8AC3E}">
        <p14:creationId xmlns:p14="http://schemas.microsoft.com/office/powerpoint/2010/main" val="9642097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50</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p:cNvSpPr txBox="1"/>
          <p:nvPr/>
        </p:nvSpPr>
        <p:spPr>
          <a:xfrm>
            <a:off x="111855" y="145550"/>
            <a:ext cx="5891780" cy="430887"/>
          </a:xfrm>
          <a:prstGeom prst="rect">
            <a:avLst/>
          </a:prstGeom>
          <a:noFill/>
        </p:spPr>
        <p:txBody>
          <a:bodyPr wrap="square" rtlCol="0">
            <a:spAutoFit/>
          </a:bodyPr>
          <a:lstStyle/>
          <a:p>
            <a:r>
              <a:rPr lang="en-US" sz="2200" dirty="0">
                <a:solidFill>
                  <a:schemeClr val="bg1"/>
                </a:solidFill>
              </a:rPr>
              <a:t>New Evap. Provided by Emerson </a:t>
            </a:r>
          </a:p>
        </p:txBody>
      </p:sp>
      <p:sp>
        <p:nvSpPr>
          <p:cNvPr id="35" name="TextBox 34">
            <a:extLst>
              <a:ext uri="{FF2B5EF4-FFF2-40B4-BE49-F238E27FC236}">
                <a16:creationId xmlns:a16="http://schemas.microsoft.com/office/drawing/2014/main" id="{3B5AB3D7-79EA-4EB2-9E2B-7D7FBB57B6E4}"/>
              </a:ext>
            </a:extLst>
          </p:cNvPr>
          <p:cNvSpPr txBox="1"/>
          <p:nvPr/>
        </p:nvSpPr>
        <p:spPr>
          <a:xfrm>
            <a:off x="0" y="653143"/>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This new evaporator (16x4_ST_3c_V5) has the following configuration: </a:t>
            </a:r>
          </a:p>
        </p:txBody>
      </p:sp>
      <p:pic>
        <p:nvPicPr>
          <p:cNvPr id="2" name="Picture 1">
            <a:extLst>
              <a:ext uri="{FF2B5EF4-FFF2-40B4-BE49-F238E27FC236}">
                <a16:creationId xmlns:a16="http://schemas.microsoft.com/office/drawing/2014/main" id="{1AD65603-03DF-4296-B765-D407556DE8B8}"/>
              </a:ext>
            </a:extLst>
          </p:cNvPr>
          <p:cNvPicPr>
            <a:picLocks noChangeAspect="1"/>
          </p:cNvPicPr>
          <p:nvPr/>
        </p:nvPicPr>
        <p:blipFill>
          <a:blip r:embed="rId5"/>
          <a:stretch>
            <a:fillRect/>
          </a:stretch>
        </p:blipFill>
        <p:spPr>
          <a:xfrm>
            <a:off x="89440" y="1360762"/>
            <a:ext cx="8965119" cy="4384256"/>
          </a:xfrm>
          <a:prstGeom prst="rect">
            <a:avLst/>
          </a:prstGeom>
        </p:spPr>
      </p:pic>
      <p:sp>
        <p:nvSpPr>
          <p:cNvPr id="7" name="TextBox 6">
            <a:extLst>
              <a:ext uri="{FF2B5EF4-FFF2-40B4-BE49-F238E27FC236}">
                <a16:creationId xmlns:a16="http://schemas.microsoft.com/office/drawing/2014/main" id="{930BC53E-079F-4B4E-AF0A-9B1E99B8AC8C}"/>
              </a:ext>
            </a:extLst>
          </p:cNvPr>
          <p:cNvSpPr txBox="1"/>
          <p:nvPr/>
        </p:nvSpPr>
        <p:spPr>
          <a:xfrm>
            <a:off x="905164" y="1662545"/>
            <a:ext cx="1320800" cy="646331"/>
          </a:xfrm>
          <a:prstGeom prst="rect">
            <a:avLst/>
          </a:prstGeom>
          <a:noFill/>
        </p:spPr>
        <p:txBody>
          <a:bodyPr wrap="square" rtlCol="0">
            <a:spAutoFit/>
          </a:bodyPr>
          <a:lstStyle/>
          <a:p>
            <a:r>
              <a:rPr lang="en-US" dirty="0"/>
              <a:t>Canceled Tube</a:t>
            </a:r>
            <a:endParaRPr lang="es-ES" dirty="0"/>
          </a:p>
        </p:txBody>
      </p:sp>
      <p:cxnSp>
        <p:nvCxnSpPr>
          <p:cNvPr id="22" name="Straight Arrow Connector 21">
            <a:extLst>
              <a:ext uri="{FF2B5EF4-FFF2-40B4-BE49-F238E27FC236}">
                <a16:creationId xmlns:a16="http://schemas.microsoft.com/office/drawing/2014/main" id="{ABC46669-DCF8-4D8E-93A4-6EE7EAA87CA4}"/>
              </a:ext>
            </a:extLst>
          </p:cNvPr>
          <p:cNvCxnSpPr>
            <a:stCxn id="7" idx="2"/>
          </p:cNvCxnSpPr>
          <p:nvPr/>
        </p:nvCxnSpPr>
        <p:spPr>
          <a:xfrm>
            <a:off x="1565564" y="2308876"/>
            <a:ext cx="300181" cy="34196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2637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51</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p:cNvSpPr txBox="1"/>
          <p:nvPr/>
        </p:nvSpPr>
        <p:spPr>
          <a:xfrm>
            <a:off x="111855" y="145550"/>
            <a:ext cx="5891780" cy="430887"/>
          </a:xfrm>
          <a:prstGeom prst="rect">
            <a:avLst/>
          </a:prstGeom>
          <a:noFill/>
        </p:spPr>
        <p:txBody>
          <a:bodyPr wrap="square" rtlCol="0">
            <a:spAutoFit/>
          </a:bodyPr>
          <a:lstStyle/>
          <a:p>
            <a:r>
              <a:rPr lang="en-US" sz="2200" dirty="0">
                <a:solidFill>
                  <a:schemeClr val="bg1"/>
                </a:solidFill>
              </a:rPr>
              <a:t>New Evap. Provided by Emerson </a:t>
            </a:r>
          </a:p>
        </p:txBody>
      </p:sp>
      <p:sp>
        <p:nvSpPr>
          <p:cNvPr id="35" name="TextBox 34">
            <a:extLst>
              <a:ext uri="{FF2B5EF4-FFF2-40B4-BE49-F238E27FC236}">
                <a16:creationId xmlns:a16="http://schemas.microsoft.com/office/drawing/2014/main" id="{3B5AB3D7-79EA-4EB2-9E2B-7D7FBB57B6E4}"/>
              </a:ext>
            </a:extLst>
          </p:cNvPr>
          <p:cNvSpPr txBox="1"/>
          <p:nvPr/>
        </p:nvSpPr>
        <p:spPr>
          <a:xfrm>
            <a:off x="0" y="540377"/>
            <a:ext cx="9144000" cy="353943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Now, the system uses new compressor (ZB09KAU-TFD-Hyb), and new oil (3MAF).</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new oil has more solubility compared with the previous one (</a:t>
            </a:r>
            <a:r>
              <a:rPr lang="en-US" sz="1600" dirty="0" err="1"/>
              <a:t>Hatcol</a:t>
            </a:r>
            <a:r>
              <a:rPr lang="en-US" sz="1600" dirty="0"/>
              <a:t> 4467).</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Based on the assumption of 60% of oil is inside the evaporator, the amount of oil dissolved inside the oil layer now is </a:t>
            </a:r>
            <a:r>
              <a:rPr lang="en-US" sz="1600" b="1" dirty="0">
                <a:solidFill>
                  <a:srgbClr val="A13034"/>
                </a:solidFill>
              </a:rPr>
              <a:t>239 g</a:t>
            </a:r>
            <a:r>
              <a:rPr lang="en-US" sz="1600" dirty="0"/>
              <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amount is higher by </a:t>
            </a:r>
            <a:r>
              <a:rPr lang="en-US" sz="1600" b="1" dirty="0">
                <a:solidFill>
                  <a:srgbClr val="A13034"/>
                </a:solidFill>
              </a:rPr>
              <a:t>14 g</a:t>
            </a:r>
            <a:r>
              <a:rPr lang="en-US" sz="1600" dirty="0"/>
              <a:t>, compared with old oil.</a:t>
            </a:r>
          </a:p>
          <a:p>
            <a:endParaRPr lang="en-US" sz="1600" dirty="0"/>
          </a:p>
          <a:p>
            <a:pPr marL="285750" indent="-285750">
              <a:buFont typeface="Wingdings" panose="05000000000000000000" pitchFamily="2" charset="2"/>
              <a:buChar char="q"/>
            </a:pPr>
            <a:r>
              <a:rPr lang="en-US" sz="1600" dirty="0"/>
              <a:t>This, in turn, affects the charge inside new evaporator. The new evaporator charge now is </a:t>
            </a:r>
            <a:r>
              <a:rPr lang="en-US" sz="1600" b="1" dirty="0">
                <a:solidFill>
                  <a:srgbClr val="A13034"/>
                </a:solidFill>
              </a:rPr>
              <a:t>135 g</a:t>
            </a:r>
            <a:r>
              <a:rPr lang="en-US" sz="1600" dirty="0"/>
              <a:t>, compared to </a:t>
            </a:r>
            <a:r>
              <a:rPr lang="en-US" sz="1600" b="1" dirty="0">
                <a:solidFill>
                  <a:srgbClr val="A13034"/>
                </a:solidFill>
              </a:rPr>
              <a:t>149 g</a:t>
            </a:r>
            <a:r>
              <a:rPr lang="en-US" sz="1600" dirty="0"/>
              <a:t> for Evap_Exp_V2.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Next table shows the numerical comparison between current evaporator and Evap_Exp_V2.</a:t>
            </a:r>
          </a:p>
        </p:txBody>
      </p:sp>
      <p:graphicFrame>
        <p:nvGraphicFramePr>
          <p:cNvPr id="9" name="Table 8">
            <a:extLst>
              <a:ext uri="{FF2B5EF4-FFF2-40B4-BE49-F238E27FC236}">
                <a16:creationId xmlns:a16="http://schemas.microsoft.com/office/drawing/2014/main" id="{2D636C79-5290-4887-9306-CE095B2C4EBE}"/>
              </a:ext>
            </a:extLst>
          </p:cNvPr>
          <p:cNvGraphicFramePr>
            <a:graphicFrameLocks noGrp="1"/>
          </p:cNvGraphicFramePr>
          <p:nvPr>
            <p:extLst>
              <p:ext uri="{D42A27DB-BD31-4B8C-83A1-F6EECF244321}">
                <p14:modId xmlns:p14="http://schemas.microsoft.com/office/powerpoint/2010/main" val="2172544296"/>
              </p:ext>
            </p:extLst>
          </p:nvPr>
        </p:nvGraphicFramePr>
        <p:xfrm>
          <a:off x="111855" y="4107658"/>
          <a:ext cx="8842312" cy="2604792"/>
        </p:xfrm>
        <a:graphic>
          <a:graphicData uri="http://schemas.openxmlformats.org/drawingml/2006/table">
            <a:tbl>
              <a:tblPr firstRow="1" bandRow="1">
                <a:tableStyleId>{5C22544A-7EE6-4342-B048-85BDC9FD1C3A}</a:tableStyleId>
              </a:tblPr>
              <a:tblGrid>
                <a:gridCol w="3147731">
                  <a:extLst>
                    <a:ext uri="{9D8B030D-6E8A-4147-A177-3AD203B41FA5}">
                      <a16:colId xmlns:a16="http://schemas.microsoft.com/office/drawing/2014/main" val="2773106428"/>
                    </a:ext>
                  </a:extLst>
                </a:gridCol>
                <a:gridCol w="3001818">
                  <a:extLst>
                    <a:ext uri="{9D8B030D-6E8A-4147-A177-3AD203B41FA5}">
                      <a16:colId xmlns:a16="http://schemas.microsoft.com/office/drawing/2014/main" val="1231169834"/>
                    </a:ext>
                  </a:extLst>
                </a:gridCol>
                <a:gridCol w="1568989">
                  <a:extLst>
                    <a:ext uri="{9D8B030D-6E8A-4147-A177-3AD203B41FA5}">
                      <a16:colId xmlns:a16="http://schemas.microsoft.com/office/drawing/2014/main" val="3147215139"/>
                    </a:ext>
                  </a:extLst>
                </a:gridCol>
                <a:gridCol w="1123774">
                  <a:extLst>
                    <a:ext uri="{9D8B030D-6E8A-4147-A177-3AD203B41FA5}">
                      <a16:colId xmlns:a16="http://schemas.microsoft.com/office/drawing/2014/main" val="2334852030"/>
                    </a:ext>
                  </a:extLst>
                </a:gridCol>
              </a:tblGrid>
              <a:tr h="370840">
                <a:tc gridSpan="4">
                  <a:txBody>
                    <a:bodyPr/>
                    <a:lstStyle/>
                    <a:p>
                      <a:pPr algn="ctr"/>
                      <a:r>
                        <a:rPr lang="en-US" sz="1400" dirty="0"/>
                        <a:t>Comparison</a:t>
                      </a:r>
                      <a:r>
                        <a:rPr lang="en-US" sz="1400" baseline="0" dirty="0"/>
                        <a:t> between Evaporators </a:t>
                      </a:r>
                      <a:r>
                        <a:rPr lang="en-US" sz="1400" dirty="0"/>
                        <a:t>(Test</a:t>
                      </a:r>
                      <a:r>
                        <a:rPr lang="en-US" sz="1400" baseline="0" dirty="0"/>
                        <a:t> 24new) (Numerical Results)</a:t>
                      </a:r>
                      <a:endParaRPr lang="en-US" sz="14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207773">
                <a:tc>
                  <a:txBody>
                    <a:bodyPr/>
                    <a:lstStyle/>
                    <a:p>
                      <a:endParaRPr lang="en-US" sz="1400" dirty="0"/>
                    </a:p>
                  </a:txBody>
                  <a:tcPr/>
                </a:tc>
                <a:tc>
                  <a:txBody>
                    <a:bodyPr/>
                    <a:lstStyle/>
                    <a:p>
                      <a:pPr algn="ctr"/>
                      <a:r>
                        <a:rPr lang="en-US" sz="1400" dirty="0">
                          <a:solidFill>
                            <a:srgbClr val="A13034"/>
                          </a:solidFill>
                        </a:rPr>
                        <a:t>Evap_Num_16x4_ST_3c_V5</a:t>
                      </a:r>
                    </a:p>
                    <a:p>
                      <a:pPr algn="ctr"/>
                      <a:r>
                        <a:rPr lang="en-US" sz="1400" dirty="0">
                          <a:solidFill>
                            <a:srgbClr val="A13034"/>
                          </a:solidFill>
                        </a:rPr>
                        <a:t>(IMST_001)</a:t>
                      </a:r>
                    </a:p>
                  </a:txBody>
                  <a:tcPr anchor="ctr"/>
                </a:tc>
                <a:tc>
                  <a:txBody>
                    <a:bodyPr/>
                    <a:lstStyle/>
                    <a:p>
                      <a:pPr algn="ctr"/>
                      <a:r>
                        <a:rPr lang="en-US" sz="1400" dirty="0">
                          <a:solidFill>
                            <a:srgbClr val="A13034"/>
                          </a:solidFill>
                        </a:rPr>
                        <a:t>Evap_Exp_V2</a:t>
                      </a:r>
                    </a:p>
                  </a:txBody>
                  <a:tcPr anchor="ctr"/>
                </a:tc>
                <a:tc>
                  <a:txBody>
                    <a:bodyPr/>
                    <a:lstStyle/>
                    <a:p>
                      <a:pPr algn="ctr"/>
                      <a:r>
                        <a:rPr lang="en-US" sz="14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400" dirty="0"/>
                        <a:t>Capacity (k</a:t>
                      </a:r>
                      <a:r>
                        <a:rPr lang="en-US" sz="1400" baseline="0" dirty="0"/>
                        <a:t>W)</a:t>
                      </a:r>
                      <a:endParaRPr lang="en-US" sz="1400" dirty="0"/>
                    </a:p>
                  </a:txBody>
                  <a:tcPr/>
                </a:tc>
                <a:tc>
                  <a:txBody>
                    <a:bodyPr/>
                    <a:lstStyle/>
                    <a:p>
                      <a:pPr algn="ctr"/>
                      <a:r>
                        <a:rPr lang="en-US" sz="1400" dirty="0"/>
                        <a:t>7.3</a:t>
                      </a:r>
                    </a:p>
                  </a:txBody>
                  <a:tcPr anchor="ctr"/>
                </a:tc>
                <a:tc>
                  <a:txBody>
                    <a:bodyPr/>
                    <a:lstStyle/>
                    <a:p>
                      <a:pPr algn="ctr"/>
                      <a:r>
                        <a:rPr lang="en-US" sz="1400" dirty="0"/>
                        <a:t>6.94</a:t>
                      </a:r>
                    </a:p>
                  </a:txBody>
                  <a:tcPr anchor="ctr"/>
                </a:tc>
                <a:tc>
                  <a:txBody>
                    <a:bodyPr/>
                    <a:lstStyle/>
                    <a:p>
                      <a:pPr algn="ctr"/>
                      <a:r>
                        <a:rPr lang="en-US" sz="1400" b="1" dirty="0">
                          <a:solidFill>
                            <a:srgbClr val="A13034"/>
                          </a:solidFill>
                        </a:rPr>
                        <a:t>0.36 kW</a:t>
                      </a:r>
                    </a:p>
                  </a:txBody>
                  <a:tcPr anchor="ctr"/>
                </a:tc>
                <a:extLst>
                  <a:ext uri="{0D108BD9-81ED-4DB2-BD59-A6C34878D82A}">
                    <a16:rowId xmlns:a16="http://schemas.microsoft.com/office/drawing/2014/main" val="1832052961"/>
                  </a:ext>
                </a:extLst>
              </a:tr>
              <a:tr h="334656">
                <a:tc>
                  <a:txBody>
                    <a:bodyPr/>
                    <a:lstStyle/>
                    <a:p>
                      <a:r>
                        <a:rPr lang="en-US" sz="1400" dirty="0"/>
                        <a:t>Charge (Evap. + Cond. Only) (g)</a:t>
                      </a:r>
                    </a:p>
                  </a:txBody>
                  <a:tcPr/>
                </a:tc>
                <a:tc>
                  <a:txBody>
                    <a:bodyPr/>
                    <a:lstStyle/>
                    <a:p>
                      <a:pPr algn="ctr"/>
                      <a:r>
                        <a:rPr lang="en-US" sz="1400" dirty="0"/>
                        <a:t>168</a:t>
                      </a:r>
                    </a:p>
                  </a:txBody>
                  <a:tcPr anchor="ctr"/>
                </a:tc>
                <a:tc>
                  <a:txBody>
                    <a:bodyPr/>
                    <a:lstStyle/>
                    <a:p>
                      <a:pPr algn="ctr"/>
                      <a:r>
                        <a:rPr lang="en-US" sz="1400" dirty="0"/>
                        <a:t>182</a:t>
                      </a:r>
                    </a:p>
                  </a:txBody>
                  <a:tcPr anchor="ctr"/>
                </a:tc>
                <a:tc>
                  <a:txBody>
                    <a:bodyPr/>
                    <a:lstStyle/>
                    <a:p>
                      <a:pPr algn="ctr"/>
                      <a:r>
                        <a:rPr lang="en-US" sz="1400" b="1" kern="1200" dirty="0">
                          <a:solidFill>
                            <a:srgbClr val="A13034"/>
                          </a:solidFill>
                          <a:latin typeface="+mn-lt"/>
                          <a:ea typeface="+mn-ea"/>
                          <a:cs typeface="+mn-cs"/>
                        </a:rPr>
                        <a:t>-14 g</a:t>
                      </a:r>
                    </a:p>
                  </a:txBody>
                  <a:tcPr anchor="ctr"/>
                </a:tc>
                <a:extLst>
                  <a:ext uri="{0D108BD9-81ED-4DB2-BD59-A6C34878D82A}">
                    <a16:rowId xmlns:a16="http://schemas.microsoft.com/office/drawing/2014/main" val="3538159526"/>
                  </a:ext>
                </a:extLst>
              </a:tr>
              <a:tr h="334656">
                <a:tc>
                  <a:txBody>
                    <a:bodyPr/>
                    <a:lstStyle/>
                    <a:p>
                      <a:r>
                        <a:rPr lang="en-US" sz="1400" dirty="0" err="1"/>
                        <a:t>Tevap</a:t>
                      </a:r>
                      <a:r>
                        <a:rPr lang="en-US" sz="1400" dirty="0"/>
                        <a:t> (</a:t>
                      </a:r>
                      <a:r>
                        <a:rPr lang="en-US" sz="1400" baseline="30000" dirty="0"/>
                        <a:t>o</a:t>
                      </a:r>
                      <a:r>
                        <a:rPr lang="en-US" sz="1400" dirty="0"/>
                        <a:t>C)</a:t>
                      </a:r>
                    </a:p>
                  </a:txBody>
                  <a:tcPr/>
                </a:tc>
                <a:tc>
                  <a:txBody>
                    <a:bodyPr/>
                    <a:lstStyle/>
                    <a:p>
                      <a:pPr algn="ctr"/>
                      <a:r>
                        <a:rPr lang="en-US" sz="1400" dirty="0"/>
                        <a:t>-3.35</a:t>
                      </a:r>
                    </a:p>
                  </a:txBody>
                  <a:tcPr anchor="ctr"/>
                </a:tc>
                <a:tc>
                  <a:txBody>
                    <a:bodyPr/>
                    <a:lstStyle/>
                    <a:p>
                      <a:pPr algn="ctr"/>
                      <a:r>
                        <a:rPr lang="en-US" sz="1400" dirty="0"/>
                        <a:t>-7.6</a:t>
                      </a:r>
                    </a:p>
                  </a:txBody>
                  <a:tcPr anchor="ctr"/>
                </a:tc>
                <a:tc>
                  <a:txBody>
                    <a:bodyPr/>
                    <a:lstStyle/>
                    <a:p>
                      <a:pPr algn="ctr"/>
                      <a:r>
                        <a:rPr lang="en-US" sz="1400" b="1" kern="1200" dirty="0">
                          <a:solidFill>
                            <a:srgbClr val="A13034"/>
                          </a:solidFill>
                          <a:latin typeface="+mn-lt"/>
                          <a:ea typeface="+mn-ea"/>
                          <a:cs typeface="+mn-cs"/>
                        </a:rPr>
                        <a:t>4.25 </a:t>
                      </a:r>
                      <a:r>
                        <a:rPr lang="en-US" sz="1400" b="1" kern="1200" baseline="30000" dirty="0">
                          <a:solidFill>
                            <a:srgbClr val="A13034"/>
                          </a:solidFill>
                          <a:latin typeface="+mn-lt"/>
                          <a:ea typeface="+mn-ea"/>
                          <a:cs typeface="+mn-cs"/>
                        </a:rPr>
                        <a:t>o</a:t>
                      </a:r>
                      <a:r>
                        <a:rPr lang="en-US" sz="14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400" dirty="0" err="1"/>
                        <a:t>T_air_out</a:t>
                      </a:r>
                      <a:r>
                        <a:rPr lang="en-US" sz="1400" dirty="0"/>
                        <a:t> (</a:t>
                      </a:r>
                      <a:r>
                        <a:rPr lang="en-US" sz="1400" baseline="30000" dirty="0"/>
                        <a:t>o</a:t>
                      </a:r>
                      <a:r>
                        <a:rPr lang="en-US" sz="1400" dirty="0"/>
                        <a:t>C)</a:t>
                      </a:r>
                    </a:p>
                  </a:txBody>
                  <a:tcPr/>
                </a:tc>
                <a:tc>
                  <a:txBody>
                    <a:bodyPr/>
                    <a:lstStyle/>
                    <a:p>
                      <a:pPr algn="ctr"/>
                      <a:r>
                        <a:rPr lang="en-US" sz="1400" dirty="0"/>
                        <a:t>0.8</a:t>
                      </a:r>
                    </a:p>
                  </a:txBody>
                  <a:tcPr anchor="ctr"/>
                </a:tc>
                <a:tc>
                  <a:txBody>
                    <a:bodyPr/>
                    <a:lstStyle/>
                    <a:p>
                      <a:pPr algn="ctr"/>
                      <a:r>
                        <a:rPr lang="en-US" sz="1400" dirty="0"/>
                        <a:t>1.33</a:t>
                      </a:r>
                    </a:p>
                  </a:txBody>
                  <a:tcPr anchor="ctr"/>
                </a:tc>
                <a:tc>
                  <a:txBody>
                    <a:bodyPr/>
                    <a:lstStyle/>
                    <a:p>
                      <a:pPr algn="ctr"/>
                      <a:r>
                        <a:rPr lang="en-US" sz="1400" b="1" kern="1200" dirty="0">
                          <a:solidFill>
                            <a:srgbClr val="A13034"/>
                          </a:solidFill>
                          <a:latin typeface="+mn-lt"/>
                          <a:ea typeface="+mn-ea"/>
                          <a:cs typeface="+mn-cs"/>
                        </a:rPr>
                        <a:t>-0.53 </a:t>
                      </a:r>
                      <a:r>
                        <a:rPr lang="en-US" sz="1400" b="1" kern="1200" baseline="30000" dirty="0">
                          <a:solidFill>
                            <a:srgbClr val="A13034"/>
                          </a:solidFill>
                          <a:latin typeface="+mn-lt"/>
                          <a:ea typeface="+mn-ea"/>
                          <a:cs typeface="+mn-cs"/>
                        </a:rPr>
                        <a:t>o</a:t>
                      </a:r>
                      <a:r>
                        <a:rPr lang="en-US" sz="14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400" dirty="0"/>
                        <a:t>COP_AUX</a:t>
                      </a:r>
                    </a:p>
                  </a:txBody>
                  <a:tcPr/>
                </a:tc>
                <a:tc>
                  <a:txBody>
                    <a:bodyPr/>
                    <a:lstStyle/>
                    <a:p>
                      <a:pPr algn="ctr"/>
                      <a:r>
                        <a:rPr lang="en-US" sz="1400" dirty="0"/>
                        <a:t>2.8</a:t>
                      </a:r>
                    </a:p>
                  </a:txBody>
                  <a:tcPr anchor="ctr"/>
                </a:tc>
                <a:tc>
                  <a:txBody>
                    <a:bodyPr/>
                    <a:lstStyle/>
                    <a:p>
                      <a:pPr algn="ctr"/>
                      <a:r>
                        <a:rPr lang="en-US" sz="1400" dirty="0"/>
                        <a:t>2.73</a:t>
                      </a:r>
                    </a:p>
                  </a:txBody>
                  <a:tcPr anchor="ctr"/>
                </a:tc>
                <a:tc>
                  <a:txBody>
                    <a:bodyPr/>
                    <a:lstStyle/>
                    <a:p>
                      <a:pPr algn="ctr"/>
                      <a:r>
                        <a:rPr lang="en-US" sz="1400" b="1" dirty="0">
                          <a:solidFill>
                            <a:srgbClr val="A13034"/>
                          </a:solidFill>
                        </a:rPr>
                        <a:t>2.6%</a:t>
                      </a:r>
                    </a:p>
                  </a:txBody>
                  <a:tcPr anchor="ctr"/>
                </a:tc>
                <a:extLst>
                  <a:ext uri="{0D108BD9-81ED-4DB2-BD59-A6C34878D82A}">
                    <a16:rowId xmlns:a16="http://schemas.microsoft.com/office/drawing/2014/main" val="556528012"/>
                  </a:ext>
                </a:extLst>
              </a:tr>
            </a:tbl>
          </a:graphicData>
        </a:graphic>
      </p:graphicFrame>
    </p:spTree>
    <p:extLst>
      <p:ext uri="{BB962C8B-B14F-4D97-AF65-F5344CB8AC3E}">
        <p14:creationId xmlns:p14="http://schemas.microsoft.com/office/powerpoint/2010/main" val="4727907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ummary</a:t>
            </a:r>
          </a:p>
        </p:txBody>
      </p:sp>
      <p:sp>
        <p:nvSpPr>
          <p:cNvPr id="13" name="CuadroTexto 11"/>
          <p:cNvSpPr txBox="1"/>
          <p:nvPr/>
        </p:nvSpPr>
        <p:spPr>
          <a:xfrm>
            <a:off x="0" y="509541"/>
            <a:ext cx="9143999" cy="6463308"/>
          </a:xfrm>
          <a:prstGeom prst="rect">
            <a:avLst/>
          </a:prstGeom>
          <a:noFill/>
        </p:spPr>
        <p:txBody>
          <a:bodyPr wrap="square" rtlCol="0">
            <a:spAutoFit/>
          </a:bodyPr>
          <a:lstStyle/>
          <a:p>
            <a:pPr marL="285750" indent="-285750">
              <a:lnSpc>
                <a:spcPct val="150000"/>
              </a:lnSpc>
              <a:spcAft>
                <a:spcPts val="600"/>
              </a:spcAft>
              <a:buFont typeface="Wingdings" panose="05000000000000000000" pitchFamily="2" charset="2"/>
              <a:buChar char="q"/>
            </a:pPr>
            <a:r>
              <a:rPr lang="en-US" sz="1600" dirty="0"/>
              <a:t>For </a:t>
            </a:r>
            <a:r>
              <a:rPr lang="en-US" sz="1600" b="1" dirty="0">
                <a:solidFill>
                  <a:srgbClr val="A13034"/>
                </a:solidFill>
              </a:rPr>
              <a:t>9.5 mm tubes, 5x4, 3-circuits evaporator</a:t>
            </a:r>
            <a:r>
              <a:rPr lang="en-US" sz="1600" dirty="0"/>
              <a:t>, the staggered and inline configurations show very similar results. However, the staggered one has a slightly better performance.</a:t>
            </a:r>
          </a:p>
          <a:p>
            <a:pPr marL="285750" indent="-285750">
              <a:lnSpc>
                <a:spcPct val="150000"/>
              </a:lnSpc>
              <a:spcAft>
                <a:spcPts val="600"/>
              </a:spcAft>
              <a:buFont typeface="Wingdings" panose="05000000000000000000" pitchFamily="2" charset="2"/>
              <a:buChar char="q"/>
            </a:pPr>
            <a:r>
              <a:rPr lang="en-US" sz="1600" dirty="0"/>
              <a:t>It predicts higher capacity by </a:t>
            </a:r>
            <a:r>
              <a:rPr lang="en-US" sz="1600" b="1" dirty="0">
                <a:solidFill>
                  <a:srgbClr val="A13034"/>
                </a:solidFill>
              </a:rPr>
              <a:t>1.2 kW</a:t>
            </a:r>
            <a:r>
              <a:rPr lang="en-US" sz="1600" dirty="0"/>
              <a:t>, higher evaporation temperature by </a:t>
            </a:r>
            <a:r>
              <a:rPr lang="en-US" sz="1600" b="1" dirty="0">
                <a:solidFill>
                  <a:srgbClr val="A13034"/>
                </a:solidFill>
              </a:rPr>
              <a:t>3.8 C</a:t>
            </a:r>
            <a:r>
              <a:rPr lang="en-US" sz="1600" dirty="0"/>
              <a:t>, and higher COP by </a:t>
            </a:r>
            <a:r>
              <a:rPr lang="en-US" sz="1600" b="1" dirty="0">
                <a:solidFill>
                  <a:srgbClr val="A13034"/>
                </a:solidFill>
              </a:rPr>
              <a:t>21%</a:t>
            </a:r>
            <a:r>
              <a:rPr lang="en-US" sz="1600" dirty="0"/>
              <a:t>, compared with Evap_Exp_V2 for Test 24.</a:t>
            </a:r>
          </a:p>
          <a:p>
            <a:pPr marL="285750" indent="-285750">
              <a:lnSpc>
                <a:spcPct val="150000"/>
              </a:lnSpc>
              <a:spcAft>
                <a:spcPts val="600"/>
              </a:spcAft>
              <a:buFont typeface="Wingdings" panose="05000000000000000000" pitchFamily="2" charset="2"/>
              <a:buChar char="q"/>
            </a:pPr>
            <a:r>
              <a:rPr lang="en-US" sz="1600" dirty="0"/>
              <a:t>For </a:t>
            </a:r>
            <a:r>
              <a:rPr lang="en-US" sz="1600" b="1" dirty="0">
                <a:solidFill>
                  <a:srgbClr val="A13034"/>
                </a:solidFill>
              </a:rPr>
              <a:t>7.9 mm tubes, 5x4, 9-circuits evaporator</a:t>
            </a:r>
            <a:r>
              <a:rPr lang="en-US" sz="1600" dirty="0"/>
              <a:t>, the staggered and inline configurations show very similar results. However, the staggered one has a slightly better performance.</a:t>
            </a:r>
          </a:p>
          <a:p>
            <a:pPr marL="285750" indent="-285750">
              <a:lnSpc>
                <a:spcPct val="150000"/>
              </a:lnSpc>
              <a:spcAft>
                <a:spcPts val="600"/>
              </a:spcAft>
              <a:buFont typeface="Wingdings" panose="05000000000000000000" pitchFamily="2" charset="2"/>
              <a:buChar char="q"/>
            </a:pPr>
            <a:r>
              <a:rPr lang="en-US" sz="1600" dirty="0"/>
              <a:t>It predicts higher capacity by </a:t>
            </a:r>
            <a:r>
              <a:rPr lang="en-US" sz="1600" b="1" dirty="0">
                <a:solidFill>
                  <a:srgbClr val="A13034"/>
                </a:solidFill>
              </a:rPr>
              <a:t>2.21 kW</a:t>
            </a:r>
            <a:r>
              <a:rPr lang="en-US" sz="1600" dirty="0"/>
              <a:t>, higher evaporation temperature by </a:t>
            </a:r>
            <a:r>
              <a:rPr lang="en-US" sz="1600" b="1" dirty="0">
                <a:solidFill>
                  <a:srgbClr val="A13034"/>
                </a:solidFill>
              </a:rPr>
              <a:t>2.8 C</a:t>
            </a:r>
            <a:r>
              <a:rPr lang="en-US" sz="1600" dirty="0"/>
              <a:t>, and higher COP by </a:t>
            </a:r>
            <a:r>
              <a:rPr lang="en-US" sz="1600" b="1" dirty="0">
                <a:solidFill>
                  <a:srgbClr val="A13034"/>
                </a:solidFill>
              </a:rPr>
              <a:t>32%</a:t>
            </a:r>
            <a:r>
              <a:rPr lang="en-US" sz="1600" dirty="0"/>
              <a:t>, compared with Evap_Exp_V2 for Test 24.</a:t>
            </a:r>
          </a:p>
          <a:p>
            <a:pPr marL="285750" indent="-285750">
              <a:lnSpc>
                <a:spcPct val="150000"/>
              </a:lnSpc>
              <a:spcAft>
                <a:spcPts val="600"/>
              </a:spcAft>
              <a:buFont typeface="Wingdings" panose="05000000000000000000" pitchFamily="2" charset="2"/>
              <a:buChar char="q"/>
            </a:pPr>
            <a:r>
              <a:rPr lang="en-US" sz="1600" dirty="0"/>
              <a:t>The new evaporator provided by Emerson (9.5 mm tubes, 16x4, 3-circuits), is slightly better than old one (Evap_Exp_V2). The numerical results show higher capacity by </a:t>
            </a:r>
            <a:r>
              <a:rPr lang="en-US" sz="1600" b="1" dirty="0">
                <a:solidFill>
                  <a:srgbClr val="A13034"/>
                </a:solidFill>
              </a:rPr>
              <a:t>0.36 kW</a:t>
            </a:r>
            <a:r>
              <a:rPr lang="en-US" sz="1600" dirty="0"/>
              <a:t>, higher evaporation temperature by </a:t>
            </a:r>
            <a:r>
              <a:rPr lang="en-US" sz="1600" b="1" dirty="0">
                <a:solidFill>
                  <a:srgbClr val="A13034"/>
                </a:solidFill>
              </a:rPr>
              <a:t>4.25 C</a:t>
            </a:r>
            <a:r>
              <a:rPr lang="en-US" sz="1600" dirty="0"/>
              <a:t>, and  higher COP by </a:t>
            </a:r>
            <a:r>
              <a:rPr lang="en-US" sz="1600" b="1" dirty="0">
                <a:solidFill>
                  <a:srgbClr val="A13034"/>
                </a:solidFill>
              </a:rPr>
              <a:t>2.6%</a:t>
            </a:r>
            <a:r>
              <a:rPr lang="en-US" sz="1600" dirty="0"/>
              <a:t>, compared with Evap_Exp_V2.</a:t>
            </a:r>
          </a:p>
          <a:p>
            <a:pPr marL="285750" indent="-285750">
              <a:lnSpc>
                <a:spcPct val="150000"/>
              </a:lnSpc>
              <a:spcAft>
                <a:spcPts val="600"/>
              </a:spcAft>
              <a:buFont typeface="Wingdings" panose="05000000000000000000" pitchFamily="2" charset="2"/>
              <a:buChar char="q"/>
            </a:pPr>
            <a:r>
              <a:rPr lang="en-US" sz="1600" dirty="0"/>
              <a:t>However, the new oil has higher solubility. So based on the assumption of 60% of oil is inside evaporator, now the oil layer absorbs the charge by </a:t>
            </a:r>
            <a:r>
              <a:rPr lang="en-US" sz="1600" b="1" dirty="0">
                <a:solidFill>
                  <a:srgbClr val="A13034"/>
                </a:solidFill>
              </a:rPr>
              <a:t>14 g </a:t>
            </a:r>
            <a:r>
              <a:rPr lang="en-US" sz="1600" dirty="0"/>
              <a:t>more, compared with old oil.</a:t>
            </a:r>
          </a:p>
          <a:p>
            <a:pPr marL="285750" indent="-285750">
              <a:lnSpc>
                <a:spcPct val="150000"/>
              </a:lnSpc>
              <a:spcAft>
                <a:spcPts val="600"/>
              </a:spcAft>
              <a:buFont typeface="Wingdings" panose="05000000000000000000" pitchFamily="2" charset="2"/>
              <a:buChar char="q"/>
            </a:pPr>
            <a:endParaRPr lang="en-US" sz="1600" dirty="0"/>
          </a:p>
        </p:txBody>
      </p:sp>
    </p:spTree>
    <p:extLst>
      <p:ext uri="{BB962C8B-B14F-4D97-AF65-F5344CB8AC3E}">
        <p14:creationId xmlns:p14="http://schemas.microsoft.com/office/powerpoint/2010/main" val="3304593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uadroTexto 32"/>
          <p:cNvSpPr txBox="1"/>
          <p:nvPr/>
        </p:nvSpPr>
        <p:spPr>
          <a:xfrm>
            <a:off x="648871" y="2110974"/>
            <a:ext cx="7846257" cy="938719"/>
          </a:xfrm>
          <a:prstGeom prst="rect">
            <a:avLst/>
          </a:prstGeom>
          <a:noFill/>
        </p:spPr>
        <p:txBody>
          <a:bodyPr wrap="square" rtlCol="0">
            <a:spAutoFit/>
          </a:bodyPr>
          <a:lstStyle/>
          <a:p>
            <a:pPr defTabSz="457200" eaLnBrk="0" fontAlgn="base" hangingPunct="0">
              <a:spcBef>
                <a:spcPct val="0"/>
              </a:spcBef>
              <a:spcAft>
                <a:spcPct val="0"/>
              </a:spcAft>
            </a:pPr>
            <a:r>
              <a:rPr lang="en-US" sz="5500" dirty="0">
                <a:solidFill>
                  <a:schemeClr val="accent4">
                    <a:lumMod val="60000"/>
                    <a:lumOff val="40000"/>
                  </a:schemeClr>
                </a:solidFill>
                <a:effectLst>
                  <a:outerShdw blurRad="38100" dist="38100" dir="2700000" algn="tl">
                    <a:srgbClr val="000000">
                      <a:alpha val="43137"/>
                    </a:srgbClr>
                  </a:outerShdw>
                </a:effectLst>
              </a:rPr>
              <a:t>T</a:t>
            </a:r>
            <a:r>
              <a:rPr lang="en-US" sz="4000" dirty="0">
                <a:solidFill>
                  <a:prstClr val="white"/>
                </a:solidFill>
              </a:rPr>
              <a:t>hanks for </a:t>
            </a:r>
            <a:r>
              <a:rPr lang="en-US" sz="5500" dirty="0">
                <a:solidFill>
                  <a:schemeClr val="accent4">
                    <a:lumMod val="60000"/>
                    <a:lumOff val="40000"/>
                  </a:schemeClr>
                </a:solidFill>
                <a:effectLst>
                  <a:outerShdw blurRad="38100" dist="38100" dir="2700000" algn="tl">
                    <a:srgbClr val="000000">
                      <a:alpha val="43137"/>
                    </a:srgbClr>
                  </a:outerShdw>
                </a:effectLst>
              </a:rPr>
              <a:t>Y</a:t>
            </a:r>
            <a:r>
              <a:rPr lang="en-US" sz="4000" dirty="0">
                <a:solidFill>
                  <a:prstClr val="white"/>
                </a:solidFill>
              </a:rPr>
              <a:t>our </a:t>
            </a:r>
            <a:r>
              <a:rPr lang="en-US" sz="5500" dirty="0">
                <a:solidFill>
                  <a:schemeClr val="accent4">
                    <a:lumMod val="60000"/>
                    <a:lumOff val="40000"/>
                  </a:schemeClr>
                </a:solidFill>
                <a:effectLst>
                  <a:outerShdw blurRad="38100" dist="38100" dir="2700000" algn="tl">
                    <a:srgbClr val="000000">
                      <a:alpha val="43137"/>
                    </a:srgbClr>
                  </a:outerShdw>
                </a:effectLst>
              </a:rPr>
              <a:t>A</a:t>
            </a:r>
            <a:r>
              <a:rPr lang="en-US" sz="4000" dirty="0">
                <a:solidFill>
                  <a:prstClr val="white"/>
                </a:solidFill>
              </a:rPr>
              <a:t>ttention</a:t>
            </a:r>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r="1825"/>
          <a:stretch/>
        </p:blipFill>
        <p:spPr>
          <a:xfrm>
            <a:off x="993058" y="4613462"/>
            <a:ext cx="5256150" cy="812583"/>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r="-663"/>
          <a:stretch/>
        </p:blipFill>
        <p:spPr>
          <a:xfrm>
            <a:off x="921433" y="3632219"/>
            <a:ext cx="5247249" cy="1741639"/>
          </a:xfrm>
          <a:prstGeom prst="rect">
            <a:avLst/>
          </a:prstGeom>
          <a:ln>
            <a:noFill/>
          </a:ln>
          <a:effectLst>
            <a:outerShdw blurRad="190500" algn="tl" rotWithShape="0">
              <a:srgbClr val="000000">
                <a:alpha val="70000"/>
              </a:srgbClr>
            </a:outerShdw>
          </a:effectLst>
        </p:spPr>
      </p:pic>
      <p:grpSp>
        <p:nvGrpSpPr>
          <p:cNvPr id="7" name="Grupo 6"/>
          <p:cNvGrpSpPr/>
          <p:nvPr/>
        </p:nvGrpSpPr>
        <p:grpSpPr>
          <a:xfrm>
            <a:off x="-389523" y="5693229"/>
            <a:ext cx="4526093" cy="930321"/>
            <a:chOff x="-389523" y="5693229"/>
            <a:chExt cx="4526093" cy="930321"/>
          </a:xfrm>
        </p:grpSpPr>
        <p:pic>
          <p:nvPicPr>
            <p:cNvPr id="10" name="Imagen 5"/>
            <p:cNvPicPr>
              <a:picLocks noChangeAspect="1"/>
            </p:cNvPicPr>
            <p:nvPr/>
          </p:nvPicPr>
          <p:blipFill rotWithShape="1">
            <a:blip r:embed="rId5" cstate="print">
              <a:extLst>
                <a:ext uri="{28A0092B-C50C-407E-A947-70E740481C1C}">
                  <a14:useLocalDpi xmlns:a14="http://schemas.microsoft.com/office/drawing/2010/main" val="0"/>
                </a:ext>
              </a:extLst>
            </a:blip>
            <a:srcRect l="3598" t="6822" r="53453" b="9135"/>
            <a:stretch/>
          </p:blipFill>
          <p:spPr>
            <a:xfrm>
              <a:off x="399649" y="5753735"/>
              <a:ext cx="915328" cy="776169"/>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6374" t="10919" r="64659" b="9795"/>
            <a:stretch/>
          </p:blipFill>
          <p:spPr>
            <a:xfrm>
              <a:off x="2534269" y="5745416"/>
              <a:ext cx="865394" cy="837233"/>
            </a:xfrm>
            <a:prstGeom prst="rect">
              <a:avLst/>
            </a:prstGeom>
          </p:spPr>
        </p:pic>
        <p:sp>
          <p:nvSpPr>
            <p:cNvPr id="4" name="Pentagon 3"/>
            <p:cNvSpPr/>
            <p:nvPr/>
          </p:nvSpPr>
          <p:spPr>
            <a:xfrm>
              <a:off x="-389523" y="5693229"/>
              <a:ext cx="4526093" cy="930321"/>
            </a:xfrm>
            <a:prstGeom prst="homePlate">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Imagen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5024" y="5745416"/>
              <a:ext cx="576998" cy="850313"/>
            </a:xfrm>
            <a:prstGeom prst="rect">
              <a:avLst/>
            </a:prstGeom>
          </p:spPr>
        </p:pic>
      </p:grpSp>
    </p:spTree>
    <p:extLst>
      <p:ext uri="{BB962C8B-B14F-4D97-AF65-F5344CB8AC3E}">
        <p14:creationId xmlns:p14="http://schemas.microsoft.com/office/powerpoint/2010/main" val="2499623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E</a:t>
            </a:r>
            <a:r>
              <a:rPr lang="en-US" sz="2200" dirty="0">
                <a:solidFill>
                  <a:schemeClr val="bg1"/>
                </a:solidFill>
              </a:rPr>
              <a:t>xperimental Test Matrix</a:t>
            </a:r>
          </a:p>
        </p:txBody>
      </p:sp>
      <p:pic>
        <p:nvPicPr>
          <p:cNvPr id="3" name="Picture 2">
            <a:extLst>
              <a:ext uri="{FF2B5EF4-FFF2-40B4-BE49-F238E27FC236}">
                <a16:creationId xmlns:a16="http://schemas.microsoft.com/office/drawing/2014/main" id="{C37D29ED-5645-4AB7-BD8D-23A116D09D18}"/>
              </a:ext>
            </a:extLst>
          </p:cNvPr>
          <p:cNvPicPr>
            <a:picLocks noChangeAspect="1"/>
          </p:cNvPicPr>
          <p:nvPr/>
        </p:nvPicPr>
        <p:blipFill>
          <a:blip r:embed="rId5"/>
          <a:stretch>
            <a:fillRect/>
          </a:stretch>
        </p:blipFill>
        <p:spPr>
          <a:xfrm>
            <a:off x="81497" y="1114999"/>
            <a:ext cx="8975873" cy="4542909"/>
          </a:xfrm>
          <a:prstGeom prst="rect">
            <a:avLst/>
          </a:prstGeom>
        </p:spPr>
      </p:pic>
      <p:grpSp>
        <p:nvGrpSpPr>
          <p:cNvPr id="6" name="Group 5"/>
          <p:cNvGrpSpPr/>
          <p:nvPr/>
        </p:nvGrpSpPr>
        <p:grpSpPr>
          <a:xfrm>
            <a:off x="6300622" y="1232034"/>
            <a:ext cx="2795250" cy="5073952"/>
            <a:chOff x="6213997" y="1183908"/>
            <a:chExt cx="2958153" cy="5073952"/>
          </a:xfrm>
        </p:grpSpPr>
        <p:sp>
          <p:nvSpPr>
            <p:cNvPr id="4" name="Rectangle 3"/>
            <p:cNvSpPr/>
            <p:nvPr/>
          </p:nvSpPr>
          <p:spPr>
            <a:xfrm>
              <a:off x="7980364" y="1183908"/>
              <a:ext cx="1191786" cy="4494998"/>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6213997" y="5611529"/>
              <a:ext cx="2251422" cy="646331"/>
            </a:xfrm>
            <a:prstGeom prst="rect">
              <a:avLst/>
            </a:prstGeom>
            <a:noFill/>
            <a:ln>
              <a:noFill/>
            </a:ln>
          </p:spPr>
          <p:txBody>
            <a:bodyPr wrap="square" rtlCol="0">
              <a:spAutoFit/>
            </a:bodyPr>
            <a:lstStyle/>
            <a:p>
              <a:r>
                <a:rPr lang="en-US" dirty="0">
                  <a:solidFill>
                    <a:srgbClr val="A13034"/>
                  </a:solidFill>
                </a:rPr>
                <a:t>All the studies are based on this test</a:t>
              </a:r>
            </a:p>
          </p:txBody>
        </p:sp>
      </p:grpSp>
    </p:spTree>
    <p:extLst>
      <p:ext uri="{BB962C8B-B14F-4D97-AF65-F5344CB8AC3E}">
        <p14:creationId xmlns:p14="http://schemas.microsoft.com/office/powerpoint/2010/main" val="1430936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B51980-3B97-4180-9AF6-B66BDB3A40FE}"/>
              </a:ext>
            </a:extLst>
          </p:cNvPr>
          <p:cNvPicPr>
            <a:picLocks noChangeAspect="1"/>
          </p:cNvPicPr>
          <p:nvPr/>
        </p:nvPicPr>
        <p:blipFill>
          <a:blip r:embed="rId3"/>
          <a:stretch>
            <a:fillRect/>
          </a:stretch>
        </p:blipFill>
        <p:spPr>
          <a:xfrm>
            <a:off x="156040" y="740467"/>
            <a:ext cx="5660022" cy="3031139"/>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11" name="Picture 10">
            <a:extLst>
              <a:ext uri="{FF2B5EF4-FFF2-40B4-BE49-F238E27FC236}">
                <a16:creationId xmlns:a16="http://schemas.microsoft.com/office/drawing/2014/main" id="{C6CDF8F8-0034-43AD-B65A-78AFCD2C3F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78" b="39760"/>
          <a:stretch/>
        </p:blipFill>
        <p:spPr bwMode="auto">
          <a:xfrm>
            <a:off x="757869" y="3793011"/>
            <a:ext cx="6412658" cy="2586047"/>
          </a:xfrm>
          <a:prstGeom prst="rect">
            <a:avLst/>
          </a:prstGeom>
          <a:solidFill>
            <a:schemeClr val="bg1"/>
          </a:solidFill>
        </p:spPr>
      </p:pic>
      <p:sp>
        <p:nvSpPr>
          <p:cNvPr id="16" name="Arrow: Down 15">
            <a:extLst>
              <a:ext uri="{FF2B5EF4-FFF2-40B4-BE49-F238E27FC236}">
                <a16:creationId xmlns:a16="http://schemas.microsoft.com/office/drawing/2014/main" id="{4DC436EE-2F19-4886-B31E-9D649C175590}"/>
              </a:ext>
            </a:extLst>
          </p:cNvPr>
          <p:cNvSpPr/>
          <p:nvPr/>
        </p:nvSpPr>
        <p:spPr>
          <a:xfrm>
            <a:off x="2567381" y="1363567"/>
            <a:ext cx="1298018" cy="811850"/>
          </a:xfrm>
          <a:prstGeom prst="down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5 K</a:t>
            </a:r>
            <a:endParaRPr lang="es-ES" dirty="0">
              <a:solidFill>
                <a:schemeClr val="bg1"/>
              </a:solidFill>
            </a:endParaRPr>
          </a:p>
        </p:txBody>
      </p:sp>
      <p:sp>
        <p:nvSpPr>
          <p:cNvPr id="17" name="Rectangle 16">
            <a:extLst>
              <a:ext uri="{FF2B5EF4-FFF2-40B4-BE49-F238E27FC236}">
                <a16:creationId xmlns:a16="http://schemas.microsoft.com/office/drawing/2014/main" id="{FDAC7CD2-EF2E-46EA-9A55-BCBEBE4910BD}"/>
              </a:ext>
            </a:extLst>
          </p:cNvPr>
          <p:cNvSpPr/>
          <p:nvPr/>
        </p:nvSpPr>
        <p:spPr>
          <a:xfrm>
            <a:off x="6724704" y="5732962"/>
            <a:ext cx="384202" cy="63347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0" name="Rectangle 19">
            <a:extLst>
              <a:ext uri="{FF2B5EF4-FFF2-40B4-BE49-F238E27FC236}">
                <a16:creationId xmlns:a16="http://schemas.microsoft.com/office/drawing/2014/main" id="{F8117199-C458-4731-95FD-7A7CB53EE872}"/>
              </a:ext>
            </a:extLst>
          </p:cNvPr>
          <p:cNvSpPr/>
          <p:nvPr/>
        </p:nvSpPr>
        <p:spPr>
          <a:xfrm>
            <a:off x="4384882" y="3834791"/>
            <a:ext cx="375237" cy="633479"/>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cxnSp>
        <p:nvCxnSpPr>
          <p:cNvPr id="4" name="Straight Arrow Connector 3">
            <a:extLst>
              <a:ext uri="{FF2B5EF4-FFF2-40B4-BE49-F238E27FC236}">
                <a16:creationId xmlns:a16="http://schemas.microsoft.com/office/drawing/2014/main" id="{EBC2C117-EC6E-4264-85BD-739F0C36B0BA}"/>
              </a:ext>
            </a:extLst>
          </p:cNvPr>
          <p:cNvCxnSpPr>
            <a:cxnSpLocks/>
          </p:cNvCxnSpPr>
          <p:nvPr/>
        </p:nvCxnSpPr>
        <p:spPr>
          <a:xfrm>
            <a:off x="4032985" y="1363567"/>
            <a:ext cx="3075921" cy="0"/>
          </a:xfrm>
          <a:prstGeom prst="straightConnector1">
            <a:avLst/>
          </a:prstGeom>
          <a:ln w="57150">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590B33C-2AF4-4678-AED4-EECB9AB51097}"/>
              </a:ext>
            </a:extLst>
          </p:cNvPr>
          <p:cNvCxnSpPr>
            <a:cxnSpLocks/>
          </p:cNvCxnSpPr>
          <p:nvPr/>
        </p:nvCxnSpPr>
        <p:spPr>
          <a:xfrm>
            <a:off x="7108906" y="1363567"/>
            <a:ext cx="0" cy="4369395"/>
          </a:xfrm>
          <a:prstGeom prst="straightConnector1">
            <a:avLst/>
          </a:prstGeom>
          <a:ln w="57150">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6A60772-3B02-4CD2-AEAF-9135AFD10259}"/>
              </a:ext>
            </a:extLst>
          </p:cNvPr>
          <p:cNvCxnSpPr>
            <a:cxnSpLocks/>
          </p:cNvCxnSpPr>
          <p:nvPr/>
        </p:nvCxnSpPr>
        <p:spPr>
          <a:xfrm>
            <a:off x="4032985" y="2704699"/>
            <a:ext cx="539515"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88D1566-2C4D-4398-A402-2A497D867D36}"/>
              </a:ext>
            </a:extLst>
          </p:cNvPr>
          <p:cNvCxnSpPr/>
          <p:nvPr/>
        </p:nvCxnSpPr>
        <p:spPr>
          <a:xfrm>
            <a:off x="4572500" y="2716478"/>
            <a:ext cx="0" cy="1076533"/>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519D6C9-823F-4DA9-890A-A5049E8F835B}"/>
              </a:ext>
            </a:extLst>
          </p:cNvPr>
          <p:cNvSpPr/>
          <p:nvPr/>
        </p:nvSpPr>
        <p:spPr>
          <a:xfrm>
            <a:off x="625464" y="2181746"/>
            <a:ext cx="3338734" cy="970384"/>
          </a:xfrm>
          <a:prstGeom prst="rect">
            <a:avLst/>
          </a:prstGeom>
          <a:solidFill>
            <a:schemeClr val="accent1">
              <a:lumMod val="75000"/>
              <a:alpha val="8000"/>
            </a:schemeClr>
          </a:solidFill>
          <a:ln w="6350">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ISO Range (-1 to +5 C)</a:t>
            </a:r>
            <a:endParaRPr lang="es-ES" sz="1400" b="1" dirty="0"/>
          </a:p>
        </p:txBody>
      </p:sp>
      <p:grpSp>
        <p:nvGrpSpPr>
          <p:cNvPr id="30" name="Group 29">
            <a:extLst>
              <a:ext uri="{FF2B5EF4-FFF2-40B4-BE49-F238E27FC236}">
                <a16:creationId xmlns:a16="http://schemas.microsoft.com/office/drawing/2014/main" id="{FF4E5B68-83A9-49C9-8418-D66122BB3E03}"/>
              </a:ext>
            </a:extLst>
          </p:cNvPr>
          <p:cNvGrpSpPr/>
          <p:nvPr/>
        </p:nvGrpSpPr>
        <p:grpSpPr>
          <a:xfrm>
            <a:off x="359833" y="3849871"/>
            <a:ext cx="1739297" cy="553204"/>
            <a:chOff x="220132" y="3969840"/>
            <a:chExt cx="1739297" cy="553204"/>
          </a:xfrm>
          <a:solidFill>
            <a:schemeClr val="bg1"/>
          </a:solidFill>
        </p:grpSpPr>
        <p:sp>
          <p:nvSpPr>
            <p:cNvPr id="27" name="Rectangle 26">
              <a:extLst>
                <a:ext uri="{FF2B5EF4-FFF2-40B4-BE49-F238E27FC236}">
                  <a16:creationId xmlns:a16="http://schemas.microsoft.com/office/drawing/2014/main" id="{893C3779-F2ED-41EF-810D-FCFA9FECD2A2}"/>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(1.1 B)=1.8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29" name="Rectangle 28">
              <a:extLst>
                <a:ext uri="{FF2B5EF4-FFF2-40B4-BE49-F238E27FC236}">
                  <a16:creationId xmlns:a16="http://schemas.microsoft.com/office/drawing/2014/main" id="{33FAA227-5995-4B13-9657-9A0009381A34}"/>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(1.5 F)=4.4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28" name="Right Brace 27">
              <a:extLst>
                <a:ext uri="{FF2B5EF4-FFF2-40B4-BE49-F238E27FC236}">
                  <a16:creationId xmlns:a16="http://schemas.microsoft.com/office/drawing/2014/main" id="{9BEB895A-2423-442C-8E2D-6C6F8EEFE4BD}"/>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33" name="Group 32">
            <a:extLst>
              <a:ext uri="{FF2B5EF4-FFF2-40B4-BE49-F238E27FC236}">
                <a16:creationId xmlns:a16="http://schemas.microsoft.com/office/drawing/2014/main" id="{B72CA274-E707-4207-8811-1FF520C48CF1}"/>
              </a:ext>
            </a:extLst>
          </p:cNvPr>
          <p:cNvGrpSpPr/>
          <p:nvPr/>
        </p:nvGrpSpPr>
        <p:grpSpPr>
          <a:xfrm>
            <a:off x="359833" y="4532830"/>
            <a:ext cx="1739297" cy="553204"/>
            <a:chOff x="220132" y="3969840"/>
            <a:chExt cx="1739297" cy="553204"/>
          </a:xfrm>
          <a:solidFill>
            <a:schemeClr val="bg1"/>
          </a:solidFill>
        </p:grpSpPr>
        <p:sp>
          <p:nvSpPr>
            <p:cNvPr id="34" name="Rectangle 33">
              <a:extLst>
                <a:ext uri="{FF2B5EF4-FFF2-40B4-BE49-F238E27FC236}">
                  <a16:creationId xmlns:a16="http://schemas.microsoft.com/office/drawing/2014/main" id="{BADC4F03-707A-43A9-903F-04D47F0C4F9D}"/>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(2.1 B)=2.8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35" name="Rectangle 34">
              <a:extLst>
                <a:ext uri="{FF2B5EF4-FFF2-40B4-BE49-F238E27FC236}">
                  <a16:creationId xmlns:a16="http://schemas.microsoft.com/office/drawing/2014/main" id="{1704CC38-225E-4B03-A76C-CF51F56B57FA}"/>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(2.5 F)=6.1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36" name="Right Brace 35">
              <a:extLst>
                <a:ext uri="{FF2B5EF4-FFF2-40B4-BE49-F238E27FC236}">
                  <a16:creationId xmlns:a16="http://schemas.microsoft.com/office/drawing/2014/main" id="{420941DF-8CB3-41CE-AB00-19113E182BA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38" name="Group 37">
            <a:extLst>
              <a:ext uri="{FF2B5EF4-FFF2-40B4-BE49-F238E27FC236}">
                <a16:creationId xmlns:a16="http://schemas.microsoft.com/office/drawing/2014/main" id="{7F426E68-BD53-4997-80D0-4ED889EEDF92}"/>
              </a:ext>
            </a:extLst>
          </p:cNvPr>
          <p:cNvGrpSpPr/>
          <p:nvPr/>
        </p:nvGrpSpPr>
        <p:grpSpPr>
          <a:xfrm>
            <a:off x="359833" y="5179758"/>
            <a:ext cx="1739297" cy="553204"/>
            <a:chOff x="220132" y="3969840"/>
            <a:chExt cx="1739297" cy="553204"/>
          </a:xfrm>
          <a:solidFill>
            <a:schemeClr val="bg1"/>
          </a:solidFill>
        </p:grpSpPr>
        <p:sp>
          <p:nvSpPr>
            <p:cNvPr id="39" name="Rectangle 38">
              <a:extLst>
                <a:ext uri="{FF2B5EF4-FFF2-40B4-BE49-F238E27FC236}">
                  <a16:creationId xmlns:a16="http://schemas.microsoft.com/office/drawing/2014/main" id="{7C4613D4-BDD5-4203-A1B0-EC2BD5362F59}"/>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(3.1 B)=3.2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0" name="Rectangle 39">
              <a:extLst>
                <a:ext uri="{FF2B5EF4-FFF2-40B4-BE49-F238E27FC236}">
                  <a16:creationId xmlns:a16="http://schemas.microsoft.com/office/drawing/2014/main" id="{3FA4F85B-F2F4-4390-BA57-716864EB74DE}"/>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(3.5 F)=7.6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41" name="Right Brace 40">
              <a:extLst>
                <a:ext uri="{FF2B5EF4-FFF2-40B4-BE49-F238E27FC236}">
                  <a16:creationId xmlns:a16="http://schemas.microsoft.com/office/drawing/2014/main" id="{62D78F56-D6A3-4EC9-ADE6-624D7DD6843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42" name="Group 41">
            <a:extLst>
              <a:ext uri="{FF2B5EF4-FFF2-40B4-BE49-F238E27FC236}">
                <a16:creationId xmlns:a16="http://schemas.microsoft.com/office/drawing/2014/main" id="{FE8637E4-3685-48DC-9075-4D37C967EAD4}"/>
              </a:ext>
            </a:extLst>
          </p:cNvPr>
          <p:cNvGrpSpPr/>
          <p:nvPr/>
        </p:nvGrpSpPr>
        <p:grpSpPr>
          <a:xfrm>
            <a:off x="359833" y="5802394"/>
            <a:ext cx="1739297" cy="553204"/>
            <a:chOff x="220132" y="3969840"/>
            <a:chExt cx="1739297" cy="553204"/>
          </a:xfrm>
          <a:solidFill>
            <a:schemeClr val="bg1"/>
          </a:solidFill>
        </p:grpSpPr>
        <p:sp>
          <p:nvSpPr>
            <p:cNvPr id="43" name="Rectangle 42">
              <a:extLst>
                <a:ext uri="{FF2B5EF4-FFF2-40B4-BE49-F238E27FC236}">
                  <a16:creationId xmlns:a16="http://schemas.microsoft.com/office/drawing/2014/main" id="{B01657FC-0785-4225-A9B9-5B9DF87D2915}"/>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(4.1 B)=4.7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4" name="Rectangle 43">
              <a:extLst>
                <a:ext uri="{FF2B5EF4-FFF2-40B4-BE49-F238E27FC236}">
                  <a16:creationId xmlns:a16="http://schemas.microsoft.com/office/drawing/2014/main" id="{D17BEBA7-1832-48EB-AF44-62EE8FAC2FF4}"/>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(4.5 F)=8.9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45" name="Right Brace 44">
              <a:extLst>
                <a:ext uri="{FF2B5EF4-FFF2-40B4-BE49-F238E27FC236}">
                  <a16:creationId xmlns:a16="http://schemas.microsoft.com/office/drawing/2014/main" id="{958DE77C-F2A9-499B-9897-D82936199191}"/>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46" name="Group 45">
            <a:extLst>
              <a:ext uri="{FF2B5EF4-FFF2-40B4-BE49-F238E27FC236}">
                <a16:creationId xmlns:a16="http://schemas.microsoft.com/office/drawing/2014/main" id="{0397920F-0016-4982-BDEE-EBD14907DB12}"/>
              </a:ext>
            </a:extLst>
          </p:cNvPr>
          <p:cNvGrpSpPr/>
          <p:nvPr/>
        </p:nvGrpSpPr>
        <p:grpSpPr>
          <a:xfrm>
            <a:off x="2697739" y="3849871"/>
            <a:ext cx="1739297" cy="553204"/>
            <a:chOff x="220132" y="3969840"/>
            <a:chExt cx="1739297" cy="553204"/>
          </a:xfrm>
          <a:solidFill>
            <a:schemeClr val="bg1"/>
          </a:solidFill>
        </p:grpSpPr>
        <p:sp>
          <p:nvSpPr>
            <p:cNvPr id="47" name="Rectangle 46">
              <a:extLst>
                <a:ext uri="{FF2B5EF4-FFF2-40B4-BE49-F238E27FC236}">
                  <a16:creationId xmlns:a16="http://schemas.microsoft.com/office/drawing/2014/main" id="{D2E73E4B-0DE6-4249-AD48-94B9A733651D}"/>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(1.3 B)=1.8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8" name="Rectangle 47">
              <a:extLst>
                <a:ext uri="{FF2B5EF4-FFF2-40B4-BE49-F238E27FC236}">
                  <a16:creationId xmlns:a16="http://schemas.microsoft.com/office/drawing/2014/main" id="{47E520FC-9877-4FDD-BB78-59DD6DA4E0AD}"/>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(1.2 F)=4.4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9" name="Right Brace 48">
              <a:extLst>
                <a:ext uri="{FF2B5EF4-FFF2-40B4-BE49-F238E27FC236}">
                  <a16:creationId xmlns:a16="http://schemas.microsoft.com/office/drawing/2014/main" id="{BFE89559-86C8-4727-A15C-6F61E3E500F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0" name="Group 49">
            <a:extLst>
              <a:ext uri="{FF2B5EF4-FFF2-40B4-BE49-F238E27FC236}">
                <a16:creationId xmlns:a16="http://schemas.microsoft.com/office/drawing/2014/main" id="{AB29E9E5-142F-487E-AA20-88C48AAF7439}"/>
              </a:ext>
            </a:extLst>
          </p:cNvPr>
          <p:cNvGrpSpPr/>
          <p:nvPr/>
        </p:nvGrpSpPr>
        <p:grpSpPr>
          <a:xfrm>
            <a:off x="2697739" y="4530373"/>
            <a:ext cx="1739297" cy="553204"/>
            <a:chOff x="220132" y="3969840"/>
            <a:chExt cx="1739297" cy="553204"/>
          </a:xfrm>
          <a:solidFill>
            <a:schemeClr val="bg1"/>
          </a:solidFill>
        </p:grpSpPr>
        <p:sp>
          <p:nvSpPr>
            <p:cNvPr id="51" name="Rectangle 50">
              <a:extLst>
                <a:ext uri="{FF2B5EF4-FFF2-40B4-BE49-F238E27FC236}">
                  <a16:creationId xmlns:a16="http://schemas.microsoft.com/office/drawing/2014/main" id="{DE2DE986-2757-42D5-A6EF-F01A22F6F277}"/>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(2.3 B)=3.5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52" name="Rectangle 51">
              <a:extLst>
                <a:ext uri="{FF2B5EF4-FFF2-40B4-BE49-F238E27FC236}">
                  <a16:creationId xmlns:a16="http://schemas.microsoft.com/office/drawing/2014/main" id="{0D971BF5-7B88-4FED-BAA0-BF061C874B40}"/>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(2.2 F)=7.5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53" name="Right Brace 52">
              <a:extLst>
                <a:ext uri="{FF2B5EF4-FFF2-40B4-BE49-F238E27FC236}">
                  <a16:creationId xmlns:a16="http://schemas.microsoft.com/office/drawing/2014/main" id="{897A29B4-F3F4-418C-B865-5FDC772B20C9}"/>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4" name="Group 53">
            <a:extLst>
              <a:ext uri="{FF2B5EF4-FFF2-40B4-BE49-F238E27FC236}">
                <a16:creationId xmlns:a16="http://schemas.microsoft.com/office/drawing/2014/main" id="{3845FD3E-F831-422C-8F0E-B8B77F46575C}"/>
              </a:ext>
            </a:extLst>
          </p:cNvPr>
          <p:cNvGrpSpPr/>
          <p:nvPr/>
        </p:nvGrpSpPr>
        <p:grpSpPr>
          <a:xfrm>
            <a:off x="2697739" y="5175656"/>
            <a:ext cx="1739297" cy="553204"/>
            <a:chOff x="220132" y="3969840"/>
            <a:chExt cx="1739297" cy="553204"/>
          </a:xfrm>
          <a:solidFill>
            <a:schemeClr val="bg1"/>
          </a:solidFill>
        </p:grpSpPr>
        <p:sp>
          <p:nvSpPr>
            <p:cNvPr id="55" name="Rectangle 54">
              <a:extLst>
                <a:ext uri="{FF2B5EF4-FFF2-40B4-BE49-F238E27FC236}">
                  <a16:creationId xmlns:a16="http://schemas.microsoft.com/office/drawing/2014/main" id="{AEFEEBFD-A97D-496B-B6E2-19309D715F91}"/>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(3.3 B)=4.1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56" name="Rectangle 55">
              <a:extLst>
                <a:ext uri="{FF2B5EF4-FFF2-40B4-BE49-F238E27FC236}">
                  <a16:creationId xmlns:a16="http://schemas.microsoft.com/office/drawing/2014/main" id="{0497B7A3-E009-4F03-A9F8-94C4498C8EF8}"/>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(3.2 F)=9.1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57" name="Right Brace 56">
              <a:extLst>
                <a:ext uri="{FF2B5EF4-FFF2-40B4-BE49-F238E27FC236}">
                  <a16:creationId xmlns:a16="http://schemas.microsoft.com/office/drawing/2014/main" id="{38F75DB8-4AE7-4504-B14D-22501F0E0F35}"/>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8" name="Group 57">
            <a:extLst>
              <a:ext uri="{FF2B5EF4-FFF2-40B4-BE49-F238E27FC236}">
                <a16:creationId xmlns:a16="http://schemas.microsoft.com/office/drawing/2014/main" id="{A06A9984-8798-44A7-8206-B5751BC1D45C}"/>
              </a:ext>
            </a:extLst>
          </p:cNvPr>
          <p:cNvGrpSpPr/>
          <p:nvPr/>
        </p:nvGrpSpPr>
        <p:grpSpPr>
          <a:xfrm>
            <a:off x="2697739" y="5802394"/>
            <a:ext cx="1739297" cy="553204"/>
            <a:chOff x="220132" y="3969840"/>
            <a:chExt cx="1739297" cy="553204"/>
          </a:xfrm>
          <a:solidFill>
            <a:schemeClr val="bg1"/>
          </a:solidFill>
        </p:grpSpPr>
        <p:sp>
          <p:nvSpPr>
            <p:cNvPr id="59" name="Rectangle 58">
              <a:extLst>
                <a:ext uri="{FF2B5EF4-FFF2-40B4-BE49-F238E27FC236}">
                  <a16:creationId xmlns:a16="http://schemas.microsoft.com/office/drawing/2014/main" id="{C57EE4AD-161D-4122-B9F6-DC304E3149A9}"/>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FF0000"/>
                  </a:solidFill>
                </a:rPr>
                <a:t>Tmax</a:t>
              </a:r>
              <a:r>
                <a:rPr lang="en-US" sz="1100" b="1" dirty="0">
                  <a:solidFill>
                    <a:srgbClr val="FF0000"/>
                  </a:solidFill>
                </a:rPr>
                <a:t> (4.3 B)=6.6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0" name="Rectangle 59">
              <a:extLst>
                <a:ext uri="{FF2B5EF4-FFF2-40B4-BE49-F238E27FC236}">
                  <a16:creationId xmlns:a16="http://schemas.microsoft.com/office/drawing/2014/main" id="{6D3AF84D-3CA8-44A8-A538-4C182547FA5F}"/>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(4.2 F)=9.8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1" name="Right Brace 60">
              <a:extLst>
                <a:ext uri="{FF2B5EF4-FFF2-40B4-BE49-F238E27FC236}">
                  <a16:creationId xmlns:a16="http://schemas.microsoft.com/office/drawing/2014/main" id="{33DA9447-4051-45F7-8B30-945D38E3EC7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62" name="Group 61">
            <a:extLst>
              <a:ext uri="{FF2B5EF4-FFF2-40B4-BE49-F238E27FC236}">
                <a16:creationId xmlns:a16="http://schemas.microsoft.com/office/drawing/2014/main" id="{8B02BBEC-E84C-48BC-8C2D-5BF4684FCEAA}"/>
              </a:ext>
            </a:extLst>
          </p:cNvPr>
          <p:cNvGrpSpPr/>
          <p:nvPr/>
        </p:nvGrpSpPr>
        <p:grpSpPr>
          <a:xfrm>
            <a:off x="5070734" y="3854482"/>
            <a:ext cx="1739297" cy="553204"/>
            <a:chOff x="220132" y="3969840"/>
            <a:chExt cx="1739297" cy="553204"/>
          </a:xfrm>
          <a:solidFill>
            <a:schemeClr val="bg1"/>
          </a:solidFill>
        </p:grpSpPr>
        <p:sp>
          <p:nvSpPr>
            <p:cNvPr id="63" name="Rectangle 62">
              <a:extLst>
                <a:ext uri="{FF2B5EF4-FFF2-40B4-BE49-F238E27FC236}">
                  <a16:creationId xmlns:a16="http://schemas.microsoft.com/office/drawing/2014/main" id="{8B216AC1-6C1C-4D9A-8310-D5D1AF7B76EF}"/>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(1.4 B)=2.8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4" name="Rectangle 63">
              <a:extLst>
                <a:ext uri="{FF2B5EF4-FFF2-40B4-BE49-F238E27FC236}">
                  <a16:creationId xmlns:a16="http://schemas.microsoft.com/office/drawing/2014/main" id="{82552DFC-2330-4FA9-B08F-4F427037E907}"/>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(1.6 F)=4.9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5" name="Right Brace 64">
              <a:extLst>
                <a:ext uri="{FF2B5EF4-FFF2-40B4-BE49-F238E27FC236}">
                  <a16:creationId xmlns:a16="http://schemas.microsoft.com/office/drawing/2014/main" id="{97AAB3DE-58CA-4490-B2FA-5E582A9F5EEA}"/>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66" name="Group 65">
            <a:extLst>
              <a:ext uri="{FF2B5EF4-FFF2-40B4-BE49-F238E27FC236}">
                <a16:creationId xmlns:a16="http://schemas.microsoft.com/office/drawing/2014/main" id="{6FCC4D11-DAC0-40FF-BDD2-752D588768F2}"/>
              </a:ext>
            </a:extLst>
          </p:cNvPr>
          <p:cNvGrpSpPr/>
          <p:nvPr/>
        </p:nvGrpSpPr>
        <p:grpSpPr>
          <a:xfrm>
            <a:off x="5070734" y="4535490"/>
            <a:ext cx="1739297" cy="553204"/>
            <a:chOff x="220132" y="3969840"/>
            <a:chExt cx="1739297" cy="553204"/>
          </a:xfrm>
          <a:solidFill>
            <a:schemeClr val="bg1"/>
          </a:solidFill>
        </p:grpSpPr>
        <p:sp>
          <p:nvSpPr>
            <p:cNvPr id="67" name="Rectangle 66">
              <a:extLst>
                <a:ext uri="{FF2B5EF4-FFF2-40B4-BE49-F238E27FC236}">
                  <a16:creationId xmlns:a16="http://schemas.microsoft.com/office/drawing/2014/main" id="{A1FFB321-5AF3-44BD-9671-6E594E684EDC}"/>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(2.4 B)=4.4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8" name="Rectangle 67">
              <a:extLst>
                <a:ext uri="{FF2B5EF4-FFF2-40B4-BE49-F238E27FC236}">
                  <a16:creationId xmlns:a16="http://schemas.microsoft.com/office/drawing/2014/main" id="{7FEE7A7A-B7E7-4073-80C9-7F362EA1E40F}"/>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(2.6 F)=8.7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9" name="Right Brace 68">
              <a:extLst>
                <a:ext uri="{FF2B5EF4-FFF2-40B4-BE49-F238E27FC236}">
                  <a16:creationId xmlns:a16="http://schemas.microsoft.com/office/drawing/2014/main" id="{5A923E70-E3EA-4EE4-8CFF-CC0FEC67F1DC}"/>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70" name="Group 69">
            <a:extLst>
              <a:ext uri="{FF2B5EF4-FFF2-40B4-BE49-F238E27FC236}">
                <a16:creationId xmlns:a16="http://schemas.microsoft.com/office/drawing/2014/main" id="{169E37C2-A3C8-4D49-860C-269DC71AEF4E}"/>
              </a:ext>
            </a:extLst>
          </p:cNvPr>
          <p:cNvGrpSpPr/>
          <p:nvPr/>
        </p:nvGrpSpPr>
        <p:grpSpPr>
          <a:xfrm>
            <a:off x="5070734" y="5177301"/>
            <a:ext cx="1739297" cy="553204"/>
            <a:chOff x="220132" y="3969840"/>
            <a:chExt cx="1739297" cy="553204"/>
          </a:xfrm>
          <a:solidFill>
            <a:schemeClr val="bg1"/>
          </a:solidFill>
        </p:grpSpPr>
        <p:sp>
          <p:nvSpPr>
            <p:cNvPr id="71" name="Rectangle 70">
              <a:extLst>
                <a:ext uri="{FF2B5EF4-FFF2-40B4-BE49-F238E27FC236}">
                  <a16:creationId xmlns:a16="http://schemas.microsoft.com/office/drawing/2014/main" id="{7B17A573-4819-462A-A74E-70C186BE0B30}"/>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(3.4 B)=5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72" name="Rectangle 71">
              <a:extLst>
                <a:ext uri="{FF2B5EF4-FFF2-40B4-BE49-F238E27FC236}">
                  <a16:creationId xmlns:a16="http://schemas.microsoft.com/office/drawing/2014/main" id="{EB343AC3-1FC9-4541-8DD9-D147D6F31FD2}"/>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(3.6 F)=10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73" name="Right Brace 72">
              <a:extLst>
                <a:ext uri="{FF2B5EF4-FFF2-40B4-BE49-F238E27FC236}">
                  <a16:creationId xmlns:a16="http://schemas.microsoft.com/office/drawing/2014/main" id="{D52534B0-AA9B-4C1F-BEB7-72B0C087C29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74" name="Group 73">
            <a:extLst>
              <a:ext uri="{FF2B5EF4-FFF2-40B4-BE49-F238E27FC236}">
                <a16:creationId xmlns:a16="http://schemas.microsoft.com/office/drawing/2014/main" id="{800BA393-AAD6-47CE-962C-D31F4929075C}"/>
              </a:ext>
            </a:extLst>
          </p:cNvPr>
          <p:cNvGrpSpPr/>
          <p:nvPr/>
        </p:nvGrpSpPr>
        <p:grpSpPr>
          <a:xfrm>
            <a:off x="5064872" y="5799103"/>
            <a:ext cx="1739297" cy="553204"/>
            <a:chOff x="220132" y="3969840"/>
            <a:chExt cx="1739297" cy="553204"/>
          </a:xfrm>
          <a:solidFill>
            <a:schemeClr val="bg1"/>
          </a:solidFill>
        </p:grpSpPr>
        <p:sp>
          <p:nvSpPr>
            <p:cNvPr id="75" name="Rectangle 74">
              <a:extLst>
                <a:ext uri="{FF2B5EF4-FFF2-40B4-BE49-F238E27FC236}">
                  <a16:creationId xmlns:a16="http://schemas.microsoft.com/office/drawing/2014/main" id="{0A8AD494-E28A-4FD1-B236-86221E6FC7F2}"/>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FF0000"/>
                  </a:solidFill>
                </a:rPr>
                <a:t>Tmax</a:t>
              </a:r>
              <a:r>
                <a:rPr lang="en-US" sz="1100" b="1" dirty="0">
                  <a:solidFill>
                    <a:srgbClr val="FF0000"/>
                  </a:solidFill>
                </a:rPr>
                <a:t> (4.4 B)=7.7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76" name="Rectangle 75">
              <a:extLst>
                <a:ext uri="{FF2B5EF4-FFF2-40B4-BE49-F238E27FC236}">
                  <a16:creationId xmlns:a16="http://schemas.microsoft.com/office/drawing/2014/main" id="{21375BBE-ABA9-499C-85C4-B689E457C112}"/>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err="1">
                  <a:solidFill>
                    <a:srgbClr val="FF0000"/>
                  </a:solidFill>
                </a:rPr>
                <a:t>Tmax</a:t>
              </a:r>
              <a:r>
                <a:rPr lang="en-US" sz="1050" b="1" dirty="0">
                  <a:solidFill>
                    <a:srgbClr val="FF0000"/>
                  </a:solidFill>
                </a:rPr>
                <a:t> (4.6 F)=10.4 </a:t>
              </a:r>
              <a:r>
                <a:rPr lang="en-US" sz="1050" b="1" baseline="30000" dirty="0">
                  <a:solidFill>
                    <a:srgbClr val="FF0000"/>
                  </a:solidFill>
                </a:rPr>
                <a:t>o</a:t>
              </a:r>
              <a:r>
                <a:rPr lang="en-US" sz="1050" b="1" dirty="0">
                  <a:solidFill>
                    <a:srgbClr val="FF0000"/>
                  </a:solidFill>
                </a:rPr>
                <a:t>C</a:t>
              </a:r>
              <a:endParaRPr lang="es-ES" sz="1050" b="1" dirty="0">
                <a:solidFill>
                  <a:srgbClr val="FF0000"/>
                </a:solidFill>
              </a:endParaRPr>
            </a:p>
          </p:txBody>
        </p:sp>
        <p:sp>
          <p:nvSpPr>
            <p:cNvPr id="77" name="Right Brace 76">
              <a:extLst>
                <a:ext uri="{FF2B5EF4-FFF2-40B4-BE49-F238E27FC236}">
                  <a16:creationId xmlns:a16="http://schemas.microsoft.com/office/drawing/2014/main" id="{12E00A7C-32C5-4CFF-A9F6-D276CEEC684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sp>
        <p:nvSpPr>
          <p:cNvPr id="78" name="Rectangle 77">
            <a:extLst>
              <a:ext uri="{FF2B5EF4-FFF2-40B4-BE49-F238E27FC236}">
                <a16:creationId xmlns:a16="http://schemas.microsoft.com/office/drawing/2014/main" id="{3B3D3515-906D-4FDC-9F69-DA5DD47096AC}"/>
              </a:ext>
            </a:extLst>
          </p:cNvPr>
          <p:cNvSpPr/>
          <p:nvPr/>
        </p:nvSpPr>
        <p:spPr>
          <a:xfrm>
            <a:off x="5760292" y="1708393"/>
            <a:ext cx="3228668" cy="1768846"/>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Wingdings" panose="05000000000000000000" pitchFamily="2" charset="2"/>
              <a:buChar char="q"/>
            </a:pPr>
            <a:r>
              <a:rPr lang="en-US" sz="1600" b="1" dirty="0">
                <a:solidFill>
                  <a:srgbClr val="A13034"/>
                </a:solidFill>
              </a:rPr>
              <a:t>13</a:t>
            </a:r>
            <a:r>
              <a:rPr lang="en-US" sz="1600" dirty="0">
                <a:solidFill>
                  <a:schemeClr val="tx1"/>
                </a:solidFill>
              </a:rPr>
              <a:t> products are within the ISO range.</a:t>
            </a:r>
          </a:p>
          <a:p>
            <a:pPr marL="285750" indent="-285750">
              <a:buFont typeface="Wingdings" panose="05000000000000000000" pitchFamily="2" charset="2"/>
              <a:buChar char="q"/>
            </a:pPr>
            <a:r>
              <a:rPr lang="en-US" sz="1600" b="1" dirty="0">
                <a:solidFill>
                  <a:srgbClr val="A13034"/>
                </a:solidFill>
              </a:rPr>
              <a:t>11</a:t>
            </a:r>
            <a:r>
              <a:rPr lang="en-US" sz="1600" dirty="0">
                <a:solidFill>
                  <a:schemeClr val="tx1"/>
                </a:solidFill>
              </a:rPr>
              <a:t> products are outside the higher limit (5 </a:t>
            </a:r>
            <a:r>
              <a:rPr lang="en-US" sz="1600" baseline="30000" dirty="0">
                <a:solidFill>
                  <a:schemeClr val="tx1"/>
                </a:solidFill>
              </a:rPr>
              <a:t>o</a:t>
            </a:r>
            <a:r>
              <a:rPr lang="en-US" sz="1600" dirty="0">
                <a:solidFill>
                  <a:schemeClr val="tx1"/>
                </a:solidFill>
              </a:rPr>
              <a:t>C).</a:t>
            </a:r>
          </a:p>
          <a:p>
            <a:pPr marL="285750" indent="-285750">
              <a:buFont typeface="Wingdings" panose="05000000000000000000" pitchFamily="2" charset="2"/>
              <a:buChar char="q"/>
            </a:pPr>
            <a:r>
              <a:rPr lang="en-US" sz="1600" dirty="0">
                <a:solidFill>
                  <a:schemeClr val="tx1"/>
                </a:solidFill>
              </a:rPr>
              <a:t>Almost all the </a:t>
            </a:r>
            <a:r>
              <a:rPr lang="en-US" sz="1600" b="1" dirty="0">
                <a:solidFill>
                  <a:srgbClr val="A13034"/>
                </a:solidFill>
              </a:rPr>
              <a:t>front products</a:t>
            </a:r>
            <a:r>
              <a:rPr lang="en-US" sz="1600" dirty="0">
                <a:solidFill>
                  <a:schemeClr val="tx1"/>
                </a:solidFill>
              </a:rPr>
              <a:t> have temperature higher than 5 </a:t>
            </a:r>
            <a:r>
              <a:rPr lang="en-US" sz="1600" baseline="30000" dirty="0" err="1">
                <a:solidFill>
                  <a:schemeClr val="tx1"/>
                </a:solidFill>
              </a:rPr>
              <a:t>o</a:t>
            </a:r>
            <a:r>
              <a:rPr lang="en-US" sz="1600" dirty="0" err="1">
                <a:solidFill>
                  <a:schemeClr val="tx1"/>
                </a:solidFill>
              </a:rPr>
              <a:t>C.</a:t>
            </a:r>
            <a:endParaRPr lang="es-ES" sz="1600" dirty="0">
              <a:solidFill>
                <a:schemeClr val="tx1"/>
              </a:solidFill>
            </a:endParaRPr>
          </a:p>
        </p:txBody>
      </p:sp>
    </p:spTree>
    <p:extLst>
      <p:ext uri="{BB962C8B-B14F-4D97-AF65-F5344CB8AC3E}">
        <p14:creationId xmlns:p14="http://schemas.microsoft.com/office/powerpoint/2010/main" val="1576983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par>
                                <p:cTn id="67" presetID="10"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5"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grpSp>
        <p:nvGrpSpPr>
          <p:cNvPr id="23" name="Group 22">
            <a:extLst>
              <a:ext uri="{FF2B5EF4-FFF2-40B4-BE49-F238E27FC236}">
                <a16:creationId xmlns:a16="http://schemas.microsoft.com/office/drawing/2014/main" id="{D2A9D623-6E92-4673-A204-2CB5638836D6}"/>
              </a:ext>
            </a:extLst>
          </p:cNvPr>
          <p:cNvGrpSpPr/>
          <p:nvPr/>
        </p:nvGrpSpPr>
        <p:grpSpPr>
          <a:xfrm>
            <a:off x="2822775" y="636087"/>
            <a:ext cx="5640081" cy="5841443"/>
            <a:chOff x="1582911" y="636087"/>
            <a:chExt cx="5640081" cy="5841443"/>
          </a:xfrm>
        </p:grpSpPr>
        <p:pic>
          <p:nvPicPr>
            <p:cNvPr id="3" name="Picture 2">
              <a:extLst>
                <a:ext uri="{FF2B5EF4-FFF2-40B4-BE49-F238E27FC236}">
                  <a16:creationId xmlns:a16="http://schemas.microsoft.com/office/drawing/2014/main" id="{E81FDCD3-C2C3-4021-AC72-4A6F55C11BE1}"/>
                </a:ext>
              </a:extLst>
            </p:cNvPr>
            <p:cNvPicPr>
              <a:picLocks noChangeAspect="1"/>
            </p:cNvPicPr>
            <p:nvPr/>
          </p:nvPicPr>
          <p:blipFill rotWithShape="1">
            <a:blip r:embed="rId5"/>
            <a:srcRect r="12884"/>
            <a:stretch/>
          </p:blipFill>
          <p:spPr>
            <a:xfrm>
              <a:off x="1618099" y="636087"/>
              <a:ext cx="4976470" cy="2390388"/>
            </a:xfrm>
            <a:prstGeom prst="rect">
              <a:avLst/>
            </a:prstGeom>
          </p:spPr>
        </p:pic>
        <p:pic>
          <p:nvPicPr>
            <p:cNvPr id="4" name="Picture 3">
              <a:extLst>
                <a:ext uri="{FF2B5EF4-FFF2-40B4-BE49-F238E27FC236}">
                  <a16:creationId xmlns:a16="http://schemas.microsoft.com/office/drawing/2014/main" id="{646226A5-2E95-403F-89BF-5292EC8A55DD}"/>
                </a:ext>
              </a:extLst>
            </p:cNvPr>
            <p:cNvPicPr>
              <a:picLocks noChangeAspect="1"/>
            </p:cNvPicPr>
            <p:nvPr/>
          </p:nvPicPr>
          <p:blipFill rotWithShape="1">
            <a:blip r:embed="rId6"/>
            <a:srcRect r="1976"/>
            <a:stretch/>
          </p:blipFill>
          <p:spPr>
            <a:xfrm>
              <a:off x="1582911" y="3026475"/>
              <a:ext cx="5640081" cy="3451055"/>
            </a:xfrm>
            <a:prstGeom prst="rect">
              <a:avLst/>
            </a:prstGeom>
          </p:spPr>
        </p:pic>
      </p:grpSp>
      <p:cxnSp>
        <p:nvCxnSpPr>
          <p:cNvPr id="13" name="Straight Connector 12">
            <a:extLst>
              <a:ext uri="{FF2B5EF4-FFF2-40B4-BE49-F238E27FC236}">
                <a16:creationId xmlns:a16="http://schemas.microsoft.com/office/drawing/2014/main" id="{A307A2EF-6556-481A-B071-F950ED8DACB4}"/>
              </a:ext>
            </a:extLst>
          </p:cNvPr>
          <p:cNvCxnSpPr>
            <a:cxnSpLocks/>
          </p:cNvCxnSpPr>
          <p:nvPr/>
        </p:nvCxnSpPr>
        <p:spPr>
          <a:xfrm>
            <a:off x="6441955" y="799139"/>
            <a:ext cx="0" cy="555555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426ED1-A306-4A8E-AF0E-B4A2926A6B2B}"/>
              </a:ext>
            </a:extLst>
          </p:cNvPr>
          <p:cNvSpPr txBox="1"/>
          <p:nvPr/>
        </p:nvSpPr>
        <p:spPr>
          <a:xfrm>
            <a:off x="6410177" y="579227"/>
            <a:ext cx="2618697" cy="307777"/>
          </a:xfrm>
          <a:prstGeom prst="rect">
            <a:avLst/>
          </a:prstGeom>
          <a:noFill/>
        </p:spPr>
        <p:txBody>
          <a:bodyPr wrap="square" rtlCol="0">
            <a:spAutoFit/>
          </a:bodyPr>
          <a:lstStyle/>
          <a:p>
            <a:r>
              <a:rPr lang="en-US" sz="1400" b="1" dirty="0">
                <a:solidFill>
                  <a:srgbClr val="7030A0"/>
                </a:solidFill>
              </a:rPr>
              <a:t>Representative Point</a:t>
            </a:r>
            <a:endParaRPr lang="es-ES" sz="1400" b="1" dirty="0">
              <a:solidFill>
                <a:srgbClr val="7030A0"/>
              </a:solidFill>
            </a:endParaRPr>
          </a:p>
        </p:txBody>
      </p:sp>
      <p:sp>
        <p:nvSpPr>
          <p:cNvPr id="7" name="Oval 6">
            <a:extLst>
              <a:ext uri="{FF2B5EF4-FFF2-40B4-BE49-F238E27FC236}">
                <a16:creationId xmlns:a16="http://schemas.microsoft.com/office/drawing/2014/main" id="{0D5FC1E5-A859-4E74-A1A6-C050E2E44F04}"/>
              </a:ext>
            </a:extLst>
          </p:cNvPr>
          <p:cNvSpPr/>
          <p:nvPr/>
        </p:nvSpPr>
        <p:spPr>
          <a:xfrm>
            <a:off x="4587900" y="754128"/>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7" name="Oval 16">
            <a:extLst>
              <a:ext uri="{FF2B5EF4-FFF2-40B4-BE49-F238E27FC236}">
                <a16:creationId xmlns:a16="http://schemas.microsoft.com/office/drawing/2014/main" id="{43AA029D-1DE5-4D3C-B2E3-E0B8D243C1D1}"/>
              </a:ext>
            </a:extLst>
          </p:cNvPr>
          <p:cNvSpPr/>
          <p:nvPr/>
        </p:nvSpPr>
        <p:spPr>
          <a:xfrm>
            <a:off x="4565464" y="3297720"/>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8" name="TextBox 7">
            <a:extLst>
              <a:ext uri="{FF2B5EF4-FFF2-40B4-BE49-F238E27FC236}">
                <a16:creationId xmlns:a16="http://schemas.microsoft.com/office/drawing/2014/main" id="{A165A407-3CD1-4EB0-84EB-33FF558B41F2}"/>
              </a:ext>
            </a:extLst>
          </p:cNvPr>
          <p:cNvSpPr txBox="1"/>
          <p:nvPr/>
        </p:nvSpPr>
        <p:spPr>
          <a:xfrm>
            <a:off x="81497" y="2559056"/>
            <a:ext cx="2676110" cy="954107"/>
          </a:xfrm>
          <a:prstGeom prst="rect">
            <a:avLst/>
          </a:prstGeom>
          <a:noFill/>
          <a:ln>
            <a:solidFill>
              <a:srgbClr val="A13034"/>
            </a:solidFill>
          </a:ln>
        </p:spPr>
        <p:txBody>
          <a:bodyPr wrap="square" rtlCol="0">
            <a:spAutoFit/>
          </a:bodyPr>
          <a:lstStyle/>
          <a:p>
            <a:r>
              <a:rPr lang="en-US" sz="1400" dirty="0"/>
              <a:t>We think that there is an electrical interference that affects the temperature measurements.</a:t>
            </a:r>
          </a:p>
        </p:txBody>
      </p:sp>
      <p:cxnSp>
        <p:nvCxnSpPr>
          <p:cNvPr id="12" name="Straight Arrow Connector 11">
            <a:extLst>
              <a:ext uri="{FF2B5EF4-FFF2-40B4-BE49-F238E27FC236}">
                <a16:creationId xmlns:a16="http://schemas.microsoft.com/office/drawing/2014/main" id="{7C774856-CDB9-4694-9E93-D50FC08C021E}"/>
              </a:ext>
            </a:extLst>
          </p:cNvPr>
          <p:cNvCxnSpPr>
            <a:cxnSpLocks/>
            <a:stCxn id="8" idx="3"/>
          </p:cNvCxnSpPr>
          <p:nvPr/>
        </p:nvCxnSpPr>
        <p:spPr>
          <a:xfrm flipV="1">
            <a:off x="2757607" y="1312522"/>
            <a:ext cx="1830293" cy="1723588"/>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DA266F6-57CB-48B7-9319-93ECD72419A6}"/>
              </a:ext>
            </a:extLst>
          </p:cNvPr>
          <p:cNvCxnSpPr>
            <a:cxnSpLocks/>
            <a:stCxn id="8" idx="3"/>
          </p:cNvCxnSpPr>
          <p:nvPr/>
        </p:nvCxnSpPr>
        <p:spPr>
          <a:xfrm>
            <a:off x="2757607" y="3036110"/>
            <a:ext cx="1807857" cy="433326"/>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AD0BE88-5838-40E6-B1A4-96A3912CE69B}"/>
              </a:ext>
            </a:extLst>
          </p:cNvPr>
          <p:cNvSpPr/>
          <p:nvPr/>
        </p:nvSpPr>
        <p:spPr>
          <a:xfrm>
            <a:off x="4558059" y="3848161"/>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cxnSp>
        <p:nvCxnSpPr>
          <p:cNvPr id="21" name="Straight Arrow Connector 20">
            <a:extLst>
              <a:ext uri="{FF2B5EF4-FFF2-40B4-BE49-F238E27FC236}">
                <a16:creationId xmlns:a16="http://schemas.microsoft.com/office/drawing/2014/main" id="{A729D082-A000-4EC6-9EFF-95295E08AA99}"/>
              </a:ext>
            </a:extLst>
          </p:cNvPr>
          <p:cNvCxnSpPr>
            <a:cxnSpLocks/>
            <a:stCxn id="8" idx="3"/>
            <a:endCxn id="20" idx="2"/>
          </p:cNvCxnSpPr>
          <p:nvPr/>
        </p:nvCxnSpPr>
        <p:spPr>
          <a:xfrm>
            <a:off x="2757607" y="3036110"/>
            <a:ext cx="1800452" cy="1091248"/>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1716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17" grpId="0" animBg="1"/>
      <p:bldP spid="17" grpId="1" animBg="1"/>
      <p:bldP spid="8" grpId="0" animBg="1"/>
      <p:bldP spid="8"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4102"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5" name="Picture 4" descr="A close up of a sign&#10;&#10;Description generated with very high confidence">
            <a:extLst>
              <a:ext uri="{FF2B5EF4-FFF2-40B4-BE49-F238E27FC236}">
                <a16:creationId xmlns:a16="http://schemas.microsoft.com/office/drawing/2014/main" id="{B9808066-438C-49AE-9576-9E56944D1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6637" y="2182059"/>
            <a:ext cx="3667465" cy="2980729"/>
          </a:xfrm>
          <a:prstGeom prst="rect">
            <a:avLst/>
          </a:prstGeom>
        </p:spPr>
      </p:pic>
      <p:sp>
        <p:nvSpPr>
          <p:cNvPr id="6" name="Rectangle 5">
            <a:extLst>
              <a:ext uri="{FF2B5EF4-FFF2-40B4-BE49-F238E27FC236}">
                <a16:creationId xmlns:a16="http://schemas.microsoft.com/office/drawing/2014/main" id="{681261B1-8962-49CC-AE8D-38ABFF460D9A}"/>
              </a:ext>
            </a:extLst>
          </p:cNvPr>
          <p:cNvSpPr/>
          <p:nvPr/>
        </p:nvSpPr>
        <p:spPr>
          <a:xfrm>
            <a:off x="8088535" y="3140489"/>
            <a:ext cx="557346" cy="224235"/>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4" name="Rectangle 13">
            <a:extLst>
              <a:ext uri="{FF2B5EF4-FFF2-40B4-BE49-F238E27FC236}">
                <a16:creationId xmlns:a16="http://schemas.microsoft.com/office/drawing/2014/main" id="{4C11DDE4-B1FE-4F82-85D1-1F90A4A564BA}"/>
              </a:ext>
            </a:extLst>
          </p:cNvPr>
          <p:cNvSpPr/>
          <p:nvPr/>
        </p:nvSpPr>
        <p:spPr>
          <a:xfrm>
            <a:off x="7858267" y="4248388"/>
            <a:ext cx="749192" cy="205394"/>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5" name="Rectangle 14">
            <a:extLst>
              <a:ext uri="{FF2B5EF4-FFF2-40B4-BE49-F238E27FC236}">
                <a16:creationId xmlns:a16="http://schemas.microsoft.com/office/drawing/2014/main" id="{CDDEBFA8-5395-4D31-97E3-F7B068A283E5}"/>
              </a:ext>
            </a:extLst>
          </p:cNvPr>
          <p:cNvSpPr/>
          <p:nvPr/>
        </p:nvSpPr>
        <p:spPr>
          <a:xfrm>
            <a:off x="7200779" y="4624907"/>
            <a:ext cx="914401" cy="192100"/>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 name="TextBox 1">
            <a:extLst>
              <a:ext uri="{FF2B5EF4-FFF2-40B4-BE49-F238E27FC236}">
                <a16:creationId xmlns:a16="http://schemas.microsoft.com/office/drawing/2014/main" id="{1A9AC7E0-4508-4F45-A126-22303F3ADA98}"/>
              </a:ext>
            </a:extLst>
          </p:cNvPr>
          <p:cNvSpPr txBox="1"/>
          <p:nvPr/>
        </p:nvSpPr>
        <p:spPr>
          <a:xfrm>
            <a:off x="0" y="715289"/>
            <a:ext cx="9144000"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Proper maintenance of product temperature relies heavily on the temperature of air discharged into the refrigerator. Next table lists discharge air temperatures in various display refrigerators (</a:t>
            </a:r>
            <a:r>
              <a:rPr lang="es-ES" sz="1600" b="1" dirty="0">
                <a:solidFill>
                  <a:srgbClr val="A13034"/>
                </a:solidFill>
              </a:rPr>
              <a:t>ASHRAE 2010</a:t>
            </a:r>
            <a:r>
              <a:rPr lang="es-ES" sz="1600" dirty="0"/>
              <a:t>)</a:t>
            </a:r>
            <a:endParaRPr lang="en-US" sz="1600" dirty="0"/>
          </a:p>
        </p:txBody>
      </p:sp>
      <p:pic>
        <p:nvPicPr>
          <p:cNvPr id="4" name="Picture 3" descr="A screenshot of a cell phone&#10;&#10;Description generated with very high confidence">
            <a:extLst>
              <a:ext uri="{FF2B5EF4-FFF2-40B4-BE49-F238E27FC236}">
                <a16:creationId xmlns:a16="http://schemas.microsoft.com/office/drawing/2014/main" id="{BA33BAD0-D36F-40DE-B1EA-02E2ABBC9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53" y="2022708"/>
            <a:ext cx="4225916" cy="3928079"/>
          </a:xfrm>
          <a:prstGeom prst="rect">
            <a:avLst/>
          </a:prstGeom>
        </p:spPr>
      </p:pic>
      <p:sp>
        <p:nvSpPr>
          <p:cNvPr id="7" name="Rectangle 6">
            <a:extLst>
              <a:ext uri="{FF2B5EF4-FFF2-40B4-BE49-F238E27FC236}">
                <a16:creationId xmlns:a16="http://schemas.microsoft.com/office/drawing/2014/main" id="{BE7405A4-69C2-459F-A618-4359EA9DE602}"/>
              </a:ext>
            </a:extLst>
          </p:cNvPr>
          <p:cNvSpPr/>
          <p:nvPr/>
        </p:nvSpPr>
        <p:spPr>
          <a:xfrm>
            <a:off x="81497" y="2857501"/>
            <a:ext cx="4382272" cy="492092"/>
          </a:xfrm>
          <a:prstGeom prst="rect">
            <a:avLst/>
          </a:prstGeom>
          <a:noFill/>
          <a:ln w="38100">
            <a:solidFill>
              <a:srgbClr val="A1303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56956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7" grpId="0" animBg="1"/>
    </p:bldLst>
  </p:timing>
</p:sld>
</file>

<file path=ppt/theme/theme1.xml><?xml version="1.0" encoding="utf-8"?>
<a:theme xmlns:a="http://schemas.openxmlformats.org/drawingml/2006/main" name="Perspectiva">
  <a:themeElements>
    <a:clrScheme name="Perspectiva">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a">
      <a:majorFont>
        <a:latin typeface="Century Gothic"/>
        <a:ea typeface=""/>
        <a:cs typeface=""/>
        <a:font script="Jpan" typeface="メイリオ"/>
      </a:majorFont>
      <a:minorFont>
        <a:latin typeface="Century Gothic"/>
        <a:ea typeface=""/>
        <a:cs typeface=""/>
        <a:font script="Jpan" typeface="メイリオ"/>
      </a:minorFont>
    </a:fontScheme>
    <a:fmtScheme name="Perspectiva">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14482</TotalTime>
  <Words>4760</Words>
  <Application>Microsoft Office PowerPoint</Application>
  <PresentationFormat>On-screen Show (4:3)</PresentationFormat>
  <Paragraphs>660</Paragraphs>
  <Slides>53</Slides>
  <Notes>53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Century Gothic</vt:lpstr>
      <vt:lpstr>Cambria Math</vt:lpstr>
      <vt:lpstr>Wingdings</vt:lpstr>
      <vt:lpstr>Calibri</vt:lpstr>
      <vt:lpstr>Arial</vt:lpstr>
      <vt:lpstr>Courier New</vt:lpstr>
      <vt:lpstr>Wingdings 2</vt:lpstr>
      <vt:lpstr>Perspectiva</vt:lpstr>
      <vt:lpstr>Ecuación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Pedro</dc:creator>
  <cp:lastModifiedBy>ABDELRAHMAN HUSSEIN ABDELHALIM  HASSAN</cp:lastModifiedBy>
  <cp:revision>3150</cp:revision>
  <dcterms:created xsi:type="dcterms:W3CDTF">2014-02-04T16:46:21Z</dcterms:created>
  <dcterms:modified xsi:type="dcterms:W3CDTF">2017-11-23T16:42:48Z</dcterms:modified>
</cp:coreProperties>
</file>